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Lst>
  <p:notesMasterIdLst>
    <p:notesMasterId r:id="rId24"/>
  </p:notesMasterIdLst>
  <p:sldIdLst>
    <p:sldId id="257" r:id="rId3"/>
    <p:sldId id="258" r:id="rId4"/>
    <p:sldId id="285" r:id="rId5"/>
    <p:sldId id="287" r:id="rId6"/>
    <p:sldId id="298" r:id="rId7"/>
    <p:sldId id="288" r:id="rId8"/>
    <p:sldId id="271" r:id="rId9"/>
    <p:sldId id="259" r:id="rId10"/>
    <p:sldId id="260" r:id="rId11"/>
    <p:sldId id="286" r:id="rId12"/>
    <p:sldId id="261" r:id="rId13"/>
    <p:sldId id="299" r:id="rId14"/>
    <p:sldId id="282" r:id="rId15"/>
    <p:sldId id="290" r:id="rId16"/>
    <p:sldId id="291" r:id="rId17"/>
    <p:sldId id="292" r:id="rId18"/>
    <p:sldId id="295" r:id="rId19"/>
    <p:sldId id="296" r:id="rId20"/>
    <p:sldId id="297" r:id="rId21"/>
    <p:sldId id="293" r:id="rId22"/>
    <p:sldId id="294"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399FF"/>
    <a:srgbClr val="795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93" autoAdjust="0"/>
  </p:normalViewPr>
  <p:slideViewPr>
    <p:cSldViewPr>
      <p:cViewPr varScale="1">
        <p:scale>
          <a:sx n="68" d="100"/>
          <a:sy n="68" d="100"/>
        </p:scale>
        <p:origin x="144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662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B297661-5F07-4630-A454-E3AAD9E247C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B17A908-A76C-42A3-9119-5ACF624EAA97}" type="slidenum">
              <a:rPr lang="en-US" altLang="en-US"/>
              <a:pPr eaLnBrk="1" hangingPunct="1">
                <a:spcBef>
                  <a:spcPct val="0"/>
                </a:spcBef>
              </a:pPr>
              <a:t>4</a:t>
            </a:fld>
            <a:endParaRPr lang="en-US" altLang="en-US"/>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9A6D0A3-5463-40F0-9599-023483F8416C}" type="slidenum">
              <a:rPr lang="en-US" altLang="en-US"/>
              <a:pPr eaLnBrk="1" hangingPunct="1">
                <a:spcBef>
                  <a:spcPct val="0"/>
                </a:spcBef>
              </a:pPr>
              <a:t>6</a:t>
            </a:fld>
            <a:endParaRPr lang="en-US" altLang="en-US"/>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6A9293C-1CA1-4727-A391-D910F59F3E44}" type="slidenum">
              <a:rPr lang="en-US" altLang="en-US"/>
              <a:pPr eaLnBrk="1" hangingPunct="1">
                <a:spcBef>
                  <a:spcPct val="0"/>
                </a:spcBef>
              </a:pPr>
              <a:t>20</a:t>
            </a:fld>
            <a:endParaRPr lang="en-US" altLang="en-US"/>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A26CDA0-C195-4E6C-BCEF-ABD78D46E6F1}" type="slidenum">
              <a:rPr lang="en-US" altLang="en-US"/>
              <a:pPr eaLnBrk="1" hangingPunct="1">
                <a:spcBef>
                  <a:spcPct val="0"/>
                </a:spcBef>
              </a:pPr>
              <a:t>21</a:t>
            </a:fld>
            <a:endParaRPr lang="en-US" altLang="en-US"/>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743200" y="1752600"/>
            <a:ext cx="5486400" cy="8382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2743200" y="2743200"/>
            <a:ext cx="5486400" cy="457200"/>
          </a:xfrm>
        </p:spPr>
        <p:txBody>
          <a:bodyPr/>
          <a:lstStyle>
            <a:lvl1pPr marL="0" indent="0">
              <a:buFontTx/>
              <a:buNone/>
              <a:defRPr sz="20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FF45C669-3060-4FB0-82FC-B45F9ABCF5C6}" type="slidenum">
              <a:rPr lang="en-US" altLang="en-US"/>
              <a:pPr/>
              <a:t>‹#›</a:t>
            </a:fld>
            <a:endParaRPr lang="en-US" altLang="en-US"/>
          </a:p>
        </p:txBody>
      </p:sp>
    </p:spTree>
    <p:extLst>
      <p:ext uri="{BB962C8B-B14F-4D97-AF65-F5344CB8AC3E}">
        <p14:creationId xmlns:p14="http://schemas.microsoft.com/office/powerpoint/2010/main" val="87969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7C617284-C960-4EF9-89FC-06BF3B298D22}" type="slidenum">
              <a:rPr lang="en-US" altLang="en-US"/>
              <a:pPr/>
              <a:t>‹#›</a:t>
            </a:fld>
            <a:endParaRPr lang="en-US" altLang="en-US"/>
          </a:p>
        </p:txBody>
      </p:sp>
    </p:spTree>
    <p:extLst>
      <p:ext uri="{BB962C8B-B14F-4D97-AF65-F5344CB8AC3E}">
        <p14:creationId xmlns:p14="http://schemas.microsoft.com/office/powerpoint/2010/main" val="626479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762000"/>
            <a:ext cx="1370012"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1613" y="762000"/>
            <a:ext cx="39624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5A9240FE-747E-49BA-B36A-C7520846BEAB}" type="slidenum">
              <a:rPr lang="en-US" altLang="en-US"/>
              <a:pPr/>
              <a:t>‹#›</a:t>
            </a:fld>
            <a:endParaRPr lang="en-US" altLang="en-US"/>
          </a:p>
        </p:txBody>
      </p:sp>
    </p:spTree>
    <p:extLst>
      <p:ext uri="{BB962C8B-B14F-4D97-AF65-F5344CB8AC3E}">
        <p14:creationId xmlns:p14="http://schemas.microsoft.com/office/powerpoint/2010/main" val="3717166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latin typeface="Arial" charset="0"/>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4609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4609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lvl1pPr>
          </a:lstStyle>
          <a:p>
            <a:fld id="{CBF3525E-EC10-4CC3-81CC-74A347FB0B88}" type="slidenum">
              <a:rPr lang="en-US" altLang="en-US"/>
              <a:pPr/>
              <a:t>‹#›</a:t>
            </a:fld>
            <a:endParaRPr lang="en-US" altLang="en-US"/>
          </a:p>
        </p:txBody>
      </p:sp>
    </p:spTree>
    <p:extLst>
      <p:ext uri="{BB962C8B-B14F-4D97-AF65-F5344CB8AC3E}">
        <p14:creationId xmlns:p14="http://schemas.microsoft.com/office/powerpoint/2010/main" val="106806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fld id="{DD6F9606-A983-4D2B-865E-9217A5F191ED}" type="slidenum">
              <a:rPr lang="en-US" altLang="en-US"/>
              <a:pPr/>
              <a:t>‹#›</a:t>
            </a:fld>
            <a:endParaRPr lang="en-US" altLang="en-US"/>
          </a:p>
        </p:txBody>
      </p:sp>
    </p:spTree>
    <p:extLst>
      <p:ext uri="{BB962C8B-B14F-4D97-AF65-F5344CB8AC3E}">
        <p14:creationId xmlns:p14="http://schemas.microsoft.com/office/powerpoint/2010/main" val="2449970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fld id="{7C49C3D7-3D1F-4D60-8031-4D5F2254C848}" type="slidenum">
              <a:rPr lang="en-US" altLang="en-US"/>
              <a:pPr/>
              <a:t>‹#›</a:t>
            </a:fld>
            <a:endParaRPr lang="en-US" altLang="en-US"/>
          </a:p>
        </p:txBody>
      </p:sp>
    </p:spTree>
    <p:extLst>
      <p:ext uri="{BB962C8B-B14F-4D97-AF65-F5344CB8AC3E}">
        <p14:creationId xmlns:p14="http://schemas.microsoft.com/office/powerpoint/2010/main" val="4178518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fld id="{FB84B970-4A43-408D-A1D1-DB6057FC5922}" type="slidenum">
              <a:rPr lang="en-US" altLang="en-US"/>
              <a:pPr/>
              <a:t>‹#›</a:t>
            </a:fld>
            <a:endParaRPr lang="en-US" altLang="en-US"/>
          </a:p>
        </p:txBody>
      </p:sp>
    </p:spTree>
    <p:extLst>
      <p:ext uri="{BB962C8B-B14F-4D97-AF65-F5344CB8AC3E}">
        <p14:creationId xmlns:p14="http://schemas.microsoft.com/office/powerpoint/2010/main" val="442695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fld id="{534B136A-170C-4BB2-8C8D-9F902C6AE34C}" type="slidenum">
              <a:rPr lang="en-US" altLang="en-US"/>
              <a:pPr/>
              <a:t>‹#›</a:t>
            </a:fld>
            <a:endParaRPr lang="en-US" altLang="en-US"/>
          </a:p>
        </p:txBody>
      </p:sp>
    </p:spTree>
    <p:extLst>
      <p:ext uri="{BB962C8B-B14F-4D97-AF65-F5344CB8AC3E}">
        <p14:creationId xmlns:p14="http://schemas.microsoft.com/office/powerpoint/2010/main" val="3400250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fld id="{35E515C5-6304-4A0F-8DFA-966B879CD6F9}" type="slidenum">
              <a:rPr lang="en-US" altLang="en-US"/>
              <a:pPr/>
              <a:t>‹#›</a:t>
            </a:fld>
            <a:endParaRPr lang="en-US" altLang="en-US"/>
          </a:p>
        </p:txBody>
      </p:sp>
    </p:spTree>
    <p:extLst>
      <p:ext uri="{BB962C8B-B14F-4D97-AF65-F5344CB8AC3E}">
        <p14:creationId xmlns:p14="http://schemas.microsoft.com/office/powerpoint/2010/main" val="303771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fld id="{6D32E5FD-2D3F-44DD-A75C-9CAF8686041F}" type="slidenum">
              <a:rPr lang="en-US" altLang="en-US"/>
              <a:pPr/>
              <a:t>‹#›</a:t>
            </a:fld>
            <a:endParaRPr lang="en-US" altLang="en-US"/>
          </a:p>
        </p:txBody>
      </p:sp>
    </p:spTree>
    <p:extLst>
      <p:ext uri="{BB962C8B-B14F-4D97-AF65-F5344CB8AC3E}">
        <p14:creationId xmlns:p14="http://schemas.microsoft.com/office/powerpoint/2010/main" val="231224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fld id="{05B58561-15B6-486A-941E-D7FACE17C735}" type="slidenum">
              <a:rPr lang="en-US" altLang="en-US"/>
              <a:pPr/>
              <a:t>‹#›</a:t>
            </a:fld>
            <a:endParaRPr lang="en-US" altLang="en-US"/>
          </a:p>
        </p:txBody>
      </p:sp>
    </p:spTree>
    <p:extLst>
      <p:ext uri="{BB962C8B-B14F-4D97-AF65-F5344CB8AC3E}">
        <p14:creationId xmlns:p14="http://schemas.microsoft.com/office/powerpoint/2010/main" val="1065124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B73C8E86-63FE-48B3-AFAA-0DE8B3C9BB15}" type="slidenum">
              <a:rPr lang="en-US" altLang="en-US"/>
              <a:pPr/>
              <a:t>‹#›</a:t>
            </a:fld>
            <a:endParaRPr lang="en-US" altLang="en-US"/>
          </a:p>
        </p:txBody>
      </p:sp>
    </p:spTree>
    <p:extLst>
      <p:ext uri="{BB962C8B-B14F-4D97-AF65-F5344CB8AC3E}">
        <p14:creationId xmlns:p14="http://schemas.microsoft.com/office/powerpoint/2010/main" val="1713194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fld id="{29C5B8BA-C8A7-459A-8CE5-D8D739768345}" type="slidenum">
              <a:rPr lang="en-US" altLang="en-US"/>
              <a:pPr/>
              <a:t>‹#›</a:t>
            </a:fld>
            <a:endParaRPr lang="en-US" altLang="en-US"/>
          </a:p>
        </p:txBody>
      </p:sp>
    </p:spTree>
    <p:extLst>
      <p:ext uri="{BB962C8B-B14F-4D97-AF65-F5344CB8AC3E}">
        <p14:creationId xmlns:p14="http://schemas.microsoft.com/office/powerpoint/2010/main" val="3618973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fld id="{431BEC92-7D8F-4CD1-81E9-327A6C942F52}" type="slidenum">
              <a:rPr lang="en-US" altLang="en-US"/>
              <a:pPr/>
              <a:t>‹#›</a:t>
            </a:fld>
            <a:endParaRPr lang="en-US" altLang="en-US"/>
          </a:p>
        </p:txBody>
      </p:sp>
    </p:spTree>
    <p:extLst>
      <p:ext uri="{BB962C8B-B14F-4D97-AF65-F5344CB8AC3E}">
        <p14:creationId xmlns:p14="http://schemas.microsoft.com/office/powerpoint/2010/main" val="4289118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fld id="{B97DD25F-CD81-4297-9794-1863AD08AB54}" type="slidenum">
              <a:rPr lang="en-US" altLang="en-US"/>
              <a:pPr/>
              <a:t>‹#›</a:t>
            </a:fld>
            <a:endParaRPr lang="en-US" altLang="en-US"/>
          </a:p>
        </p:txBody>
      </p:sp>
    </p:spTree>
    <p:extLst>
      <p:ext uri="{BB962C8B-B14F-4D97-AF65-F5344CB8AC3E}">
        <p14:creationId xmlns:p14="http://schemas.microsoft.com/office/powerpoint/2010/main" val="3798407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fld id="{F27A8BAC-52D7-4BBC-A1A8-6DB79ACD068E}" type="slidenum">
              <a:rPr lang="en-US" altLang="en-US"/>
              <a:pPr/>
              <a:t>‹#›</a:t>
            </a:fld>
            <a:endParaRPr lang="en-US" altLang="en-US"/>
          </a:p>
        </p:txBody>
      </p:sp>
    </p:spTree>
    <p:extLst>
      <p:ext uri="{BB962C8B-B14F-4D97-AF65-F5344CB8AC3E}">
        <p14:creationId xmlns:p14="http://schemas.microsoft.com/office/powerpoint/2010/main" val="101265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D004C9A2-4286-4C0D-8079-173AA3AE1AFC}" type="slidenum">
              <a:rPr lang="en-US" altLang="en-US"/>
              <a:pPr/>
              <a:t>‹#›</a:t>
            </a:fld>
            <a:endParaRPr lang="en-US" altLang="en-US"/>
          </a:p>
        </p:txBody>
      </p:sp>
    </p:spTree>
    <p:extLst>
      <p:ext uri="{BB962C8B-B14F-4D97-AF65-F5344CB8AC3E}">
        <p14:creationId xmlns:p14="http://schemas.microsoft.com/office/powerpoint/2010/main" val="4165507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1613" y="1828800"/>
            <a:ext cx="2665412"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59425" y="1828800"/>
            <a:ext cx="2667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0C10A4C2-6CB1-4F51-9537-2783963AB774}" type="slidenum">
              <a:rPr lang="en-US" altLang="en-US"/>
              <a:pPr/>
              <a:t>‹#›</a:t>
            </a:fld>
            <a:endParaRPr lang="en-US" altLang="en-US"/>
          </a:p>
        </p:txBody>
      </p:sp>
    </p:spTree>
    <p:extLst>
      <p:ext uri="{BB962C8B-B14F-4D97-AF65-F5344CB8AC3E}">
        <p14:creationId xmlns:p14="http://schemas.microsoft.com/office/powerpoint/2010/main" val="723967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fld id="{4F0DA3EC-AC18-47DE-B5CD-EC79B1ED82AF}" type="slidenum">
              <a:rPr lang="en-US" altLang="en-US"/>
              <a:pPr/>
              <a:t>‹#›</a:t>
            </a:fld>
            <a:endParaRPr lang="en-US" altLang="en-US"/>
          </a:p>
        </p:txBody>
      </p:sp>
    </p:spTree>
    <p:extLst>
      <p:ext uri="{BB962C8B-B14F-4D97-AF65-F5344CB8AC3E}">
        <p14:creationId xmlns:p14="http://schemas.microsoft.com/office/powerpoint/2010/main" val="1450143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fld id="{48C11D8D-5F73-4356-A337-80069CA3BBBE}" type="slidenum">
              <a:rPr lang="en-US" altLang="en-US"/>
              <a:pPr/>
              <a:t>‹#›</a:t>
            </a:fld>
            <a:endParaRPr lang="en-US" altLang="en-US"/>
          </a:p>
        </p:txBody>
      </p:sp>
    </p:spTree>
    <p:extLst>
      <p:ext uri="{BB962C8B-B14F-4D97-AF65-F5344CB8AC3E}">
        <p14:creationId xmlns:p14="http://schemas.microsoft.com/office/powerpoint/2010/main" val="1617539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fld id="{A0CEA34F-5AA4-45EC-AF15-F01747D24BC2}" type="slidenum">
              <a:rPr lang="en-US" altLang="en-US"/>
              <a:pPr/>
              <a:t>‹#›</a:t>
            </a:fld>
            <a:endParaRPr lang="en-US" altLang="en-US"/>
          </a:p>
        </p:txBody>
      </p:sp>
    </p:spTree>
    <p:extLst>
      <p:ext uri="{BB962C8B-B14F-4D97-AF65-F5344CB8AC3E}">
        <p14:creationId xmlns:p14="http://schemas.microsoft.com/office/powerpoint/2010/main" val="3919680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28E3217C-298F-4B96-9F31-025DE8722518}" type="slidenum">
              <a:rPr lang="en-US" altLang="en-US"/>
              <a:pPr/>
              <a:t>‹#›</a:t>
            </a:fld>
            <a:endParaRPr lang="en-US" altLang="en-US"/>
          </a:p>
        </p:txBody>
      </p:sp>
    </p:spTree>
    <p:extLst>
      <p:ext uri="{BB962C8B-B14F-4D97-AF65-F5344CB8AC3E}">
        <p14:creationId xmlns:p14="http://schemas.microsoft.com/office/powerpoint/2010/main" val="826597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F0FC5EAF-B790-4DED-9A6E-8333968B7110}" type="slidenum">
              <a:rPr lang="en-US" altLang="en-US"/>
              <a:pPr/>
              <a:t>‹#›</a:t>
            </a:fld>
            <a:endParaRPr lang="en-US" altLang="en-US"/>
          </a:p>
        </p:txBody>
      </p:sp>
    </p:spTree>
    <p:extLst>
      <p:ext uri="{BB962C8B-B14F-4D97-AF65-F5344CB8AC3E}">
        <p14:creationId xmlns:p14="http://schemas.microsoft.com/office/powerpoint/2010/main" val="242070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1613" y="762000"/>
            <a:ext cx="5484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741613" y="1828800"/>
            <a:ext cx="548481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2" name="Rectangle 8"/>
          <p:cNvSpPr>
            <a:spLocks noGrp="1" noChangeArrowheads="1"/>
          </p:cNvSpPr>
          <p:nvPr>
            <p:ph type="dt" sz="half" idx="2"/>
          </p:nvPr>
        </p:nvSpPr>
        <p:spPr bwMode="auto">
          <a:xfrm>
            <a:off x="9144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79551B"/>
                </a:solidFill>
                <a:latin typeface="+mn-lt"/>
              </a:defRPr>
            </a:lvl1pPr>
          </a:lstStyle>
          <a:p>
            <a:pPr>
              <a:defRPr/>
            </a:pPr>
            <a:endParaRPr lang="en-US"/>
          </a:p>
        </p:txBody>
      </p:sp>
      <p:sp>
        <p:nvSpPr>
          <p:cNvPr id="1033" name="Rectangle 9"/>
          <p:cNvSpPr>
            <a:spLocks noGrp="1" noChangeArrowheads="1"/>
          </p:cNvSpPr>
          <p:nvPr>
            <p:ph type="ftr" sz="quarter" idx="3"/>
          </p:nvPr>
        </p:nvSpPr>
        <p:spPr bwMode="auto">
          <a:xfrm>
            <a:off x="3124200" y="588645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79551B"/>
                </a:solidFill>
                <a:latin typeface="+mn-lt"/>
              </a:defRPr>
            </a:lvl1pPr>
          </a:lstStyle>
          <a:p>
            <a:pPr>
              <a:defRPr/>
            </a:pPr>
            <a:endParaRPr lang="en-US"/>
          </a:p>
        </p:txBody>
      </p:sp>
      <p:sp>
        <p:nvSpPr>
          <p:cNvPr id="1034" name="Rectangle 10"/>
          <p:cNvSpPr>
            <a:spLocks noGrp="1" noChangeArrowheads="1"/>
          </p:cNvSpPr>
          <p:nvPr>
            <p:ph type="sldNum" sz="quarter" idx="4"/>
          </p:nvPr>
        </p:nvSpPr>
        <p:spPr bwMode="auto">
          <a:xfrm>
            <a:off x="64770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79551B"/>
                </a:solidFill>
                <a:latin typeface="Palatino Linotype" panose="02040502050505030304" pitchFamily="18" charset="0"/>
              </a:defRPr>
            </a:lvl1pPr>
          </a:lstStyle>
          <a:p>
            <a:fld id="{8CEEA28D-E08A-4E02-BDCF-8736D9059641}"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75"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rtl="0" eaLnBrk="0" fontAlgn="base" hangingPunct="0">
        <a:spcBef>
          <a:spcPct val="0"/>
        </a:spcBef>
        <a:spcAft>
          <a:spcPct val="0"/>
        </a:spcAft>
        <a:defRPr sz="3200">
          <a:solidFill>
            <a:srgbClr val="79551B"/>
          </a:solidFill>
          <a:latin typeface="+mj-lt"/>
          <a:ea typeface="+mj-ea"/>
          <a:cs typeface="+mj-cs"/>
        </a:defRPr>
      </a:lvl1pPr>
      <a:lvl2pPr algn="l" rtl="0" eaLnBrk="0" fontAlgn="base" hangingPunct="0">
        <a:spcBef>
          <a:spcPct val="0"/>
        </a:spcBef>
        <a:spcAft>
          <a:spcPct val="0"/>
        </a:spcAft>
        <a:defRPr sz="3200">
          <a:solidFill>
            <a:srgbClr val="79551B"/>
          </a:solidFill>
          <a:latin typeface="Palatino Linotype" pitchFamily="18" charset="0"/>
        </a:defRPr>
      </a:lvl2pPr>
      <a:lvl3pPr algn="l" rtl="0" eaLnBrk="0" fontAlgn="base" hangingPunct="0">
        <a:spcBef>
          <a:spcPct val="0"/>
        </a:spcBef>
        <a:spcAft>
          <a:spcPct val="0"/>
        </a:spcAft>
        <a:defRPr sz="3200">
          <a:solidFill>
            <a:srgbClr val="79551B"/>
          </a:solidFill>
          <a:latin typeface="Palatino Linotype" pitchFamily="18" charset="0"/>
        </a:defRPr>
      </a:lvl3pPr>
      <a:lvl4pPr algn="l" rtl="0" eaLnBrk="0" fontAlgn="base" hangingPunct="0">
        <a:spcBef>
          <a:spcPct val="0"/>
        </a:spcBef>
        <a:spcAft>
          <a:spcPct val="0"/>
        </a:spcAft>
        <a:defRPr sz="3200">
          <a:solidFill>
            <a:srgbClr val="79551B"/>
          </a:solidFill>
          <a:latin typeface="Palatino Linotype" pitchFamily="18" charset="0"/>
        </a:defRPr>
      </a:lvl4pPr>
      <a:lvl5pPr algn="l" rtl="0" eaLnBrk="0" fontAlgn="base" hangingPunct="0">
        <a:spcBef>
          <a:spcPct val="0"/>
        </a:spcBef>
        <a:spcAft>
          <a:spcPct val="0"/>
        </a:spcAft>
        <a:defRPr sz="3200">
          <a:solidFill>
            <a:srgbClr val="79551B"/>
          </a:solidFill>
          <a:latin typeface="Palatino Linotype" pitchFamily="18" charset="0"/>
        </a:defRPr>
      </a:lvl5pPr>
      <a:lvl6pPr marL="457200" algn="l" rtl="0" fontAlgn="base">
        <a:spcBef>
          <a:spcPct val="0"/>
        </a:spcBef>
        <a:spcAft>
          <a:spcPct val="0"/>
        </a:spcAft>
        <a:defRPr sz="3200">
          <a:solidFill>
            <a:srgbClr val="79551B"/>
          </a:solidFill>
          <a:latin typeface="Palatino Linotype" pitchFamily="18" charset="0"/>
        </a:defRPr>
      </a:lvl6pPr>
      <a:lvl7pPr marL="914400" algn="l" rtl="0" fontAlgn="base">
        <a:spcBef>
          <a:spcPct val="0"/>
        </a:spcBef>
        <a:spcAft>
          <a:spcPct val="0"/>
        </a:spcAft>
        <a:defRPr sz="3200">
          <a:solidFill>
            <a:srgbClr val="79551B"/>
          </a:solidFill>
          <a:latin typeface="Palatino Linotype" pitchFamily="18" charset="0"/>
        </a:defRPr>
      </a:lvl7pPr>
      <a:lvl8pPr marL="1371600" algn="l" rtl="0" fontAlgn="base">
        <a:spcBef>
          <a:spcPct val="0"/>
        </a:spcBef>
        <a:spcAft>
          <a:spcPct val="0"/>
        </a:spcAft>
        <a:defRPr sz="3200">
          <a:solidFill>
            <a:srgbClr val="79551B"/>
          </a:solidFill>
          <a:latin typeface="Palatino Linotype" pitchFamily="18" charset="0"/>
        </a:defRPr>
      </a:lvl8pPr>
      <a:lvl9pPr marL="1828800" algn="l" rtl="0" fontAlgn="base">
        <a:spcBef>
          <a:spcPct val="0"/>
        </a:spcBef>
        <a:spcAft>
          <a:spcPct val="0"/>
        </a:spcAft>
        <a:defRPr sz="3200">
          <a:solidFill>
            <a:srgbClr val="79551B"/>
          </a:solidFill>
          <a:latin typeface="Palatino Linotype" pitchFamily="18" charset="0"/>
        </a:defRPr>
      </a:lvl9pPr>
    </p:titleStyle>
    <p:bodyStyle>
      <a:lvl1pPr marL="342900" indent="-342900" algn="l" rtl="0" eaLnBrk="0" fontAlgn="base" hangingPunct="0">
        <a:spcBef>
          <a:spcPct val="20000"/>
        </a:spcBef>
        <a:spcAft>
          <a:spcPct val="0"/>
        </a:spcAft>
        <a:buChar char="•"/>
        <a:defRPr sz="2800">
          <a:solidFill>
            <a:srgbClr val="79551B"/>
          </a:solidFill>
          <a:latin typeface="+mn-lt"/>
          <a:ea typeface="+mn-ea"/>
          <a:cs typeface="+mn-cs"/>
        </a:defRPr>
      </a:lvl1pPr>
      <a:lvl2pPr marL="742950" indent="-285750" algn="l" rtl="0" eaLnBrk="0" fontAlgn="base" hangingPunct="0">
        <a:spcBef>
          <a:spcPct val="20000"/>
        </a:spcBef>
        <a:spcAft>
          <a:spcPct val="0"/>
        </a:spcAft>
        <a:buChar char="–"/>
        <a:defRPr sz="2400">
          <a:solidFill>
            <a:srgbClr val="79551B"/>
          </a:solidFill>
          <a:latin typeface="+mn-lt"/>
        </a:defRPr>
      </a:lvl2pPr>
      <a:lvl3pPr marL="1143000" indent="-228600" algn="l" rtl="0" eaLnBrk="0" fontAlgn="base" hangingPunct="0">
        <a:spcBef>
          <a:spcPct val="20000"/>
        </a:spcBef>
        <a:spcAft>
          <a:spcPct val="0"/>
        </a:spcAft>
        <a:buChar char="•"/>
        <a:defRPr sz="2000">
          <a:solidFill>
            <a:srgbClr val="79551B"/>
          </a:solidFill>
          <a:latin typeface="+mn-lt"/>
        </a:defRPr>
      </a:lvl3pPr>
      <a:lvl4pPr marL="1600200" indent="-228600" algn="l" rtl="0" eaLnBrk="0" fontAlgn="base" hangingPunct="0">
        <a:spcBef>
          <a:spcPct val="20000"/>
        </a:spcBef>
        <a:spcAft>
          <a:spcPct val="0"/>
        </a:spcAft>
        <a:buChar char="–"/>
        <a:defRPr>
          <a:solidFill>
            <a:srgbClr val="79551B"/>
          </a:solidFill>
          <a:latin typeface="+mn-lt"/>
        </a:defRPr>
      </a:lvl4pPr>
      <a:lvl5pPr marL="2057400" indent="-228600" algn="l" rtl="0" eaLnBrk="0" fontAlgn="base" hangingPunct="0">
        <a:spcBef>
          <a:spcPct val="20000"/>
        </a:spcBef>
        <a:spcAft>
          <a:spcPct val="0"/>
        </a:spcAft>
        <a:buChar char="»"/>
        <a:defRPr sz="1600">
          <a:solidFill>
            <a:srgbClr val="79551B"/>
          </a:solidFill>
          <a:latin typeface="+mn-lt"/>
        </a:defRPr>
      </a:lvl5pPr>
      <a:lvl6pPr marL="2514600" indent="-228600" algn="l" rtl="0" fontAlgn="base">
        <a:spcBef>
          <a:spcPct val="20000"/>
        </a:spcBef>
        <a:spcAft>
          <a:spcPct val="0"/>
        </a:spcAft>
        <a:buChar char="»"/>
        <a:defRPr sz="1600">
          <a:solidFill>
            <a:srgbClr val="79551B"/>
          </a:solidFill>
          <a:latin typeface="+mn-lt"/>
        </a:defRPr>
      </a:lvl6pPr>
      <a:lvl7pPr marL="2971800" indent="-228600" algn="l" rtl="0" fontAlgn="base">
        <a:spcBef>
          <a:spcPct val="20000"/>
        </a:spcBef>
        <a:spcAft>
          <a:spcPct val="0"/>
        </a:spcAft>
        <a:buChar char="»"/>
        <a:defRPr sz="1600">
          <a:solidFill>
            <a:srgbClr val="79551B"/>
          </a:solidFill>
          <a:latin typeface="+mn-lt"/>
        </a:defRPr>
      </a:lvl7pPr>
      <a:lvl8pPr marL="3429000" indent="-228600" algn="l" rtl="0" fontAlgn="base">
        <a:spcBef>
          <a:spcPct val="20000"/>
        </a:spcBef>
        <a:spcAft>
          <a:spcPct val="0"/>
        </a:spcAft>
        <a:buChar char="»"/>
        <a:defRPr sz="1600">
          <a:solidFill>
            <a:srgbClr val="79551B"/>
          </a:solidFill>
          <a:latin typeface="+mn-lt"/>
        </a:defRPr>
      </a:lvl8pPr>
      <a:lvl9pPr marL="3886200" indent="-228600" algn="l" rtl="0" fontAlgn="base">
        <a:spcBef>
          <a:spcPct val="20000"/>
        </a:spcBef>
        <a:spcAft>
          <a:spcPct val="0"/>
        </a:spcAft>
        <a:buChar char="»"/>
        <a:defRPr sz="1600">
          <a:solidFill>
            <a:srgbClr val="79551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4505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506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latin typeface="Arial" charset="0"/>
              </a:endParaRPr>
            </a:p>
          </p:txBody>
        </p:sp>
        <p:sp>
          <p:nvSpPr>
            <p:cNvPr id="4506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506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06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6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6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4506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506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defRPr>
            </a:lvl1pPr>
          </a:lstStyle>
          <a:p>
            <a:pPr>
              <a:defRPr/>
            </a:pPr>
            <a:endParaRPr lang="en-US"/>
          </a:p>
        </p:txBody>
      </p:sp>
      <p:sp>
        <p:nvSpPr>
          <p:cNvPr id="4506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defRPr>
            </a:lvl1pPr>
          </a:lstStyle>
          <a:p>
            <a:pPr>
              <a:defRPr/>
            </a:pPr>
            <a:endParaRPr lang="en-US"/>
          </a:p>
        </p:txBody>
      </p:sp>
      <p:sp>
        <p:nvSpPr>
          <p:cNvPr id="4507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D20A28AA-2CB3-4C13-A6C0-1DB5858B83E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76"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hyperlink" Target="http://oposite.stsci.edu/pubinfo/PR/96/07.html" TargetMode="External"/><Relationship Id="rId5" Type="http://schemas.openxmlformats.org/officeDocument/2006/relationships/image" Target="../media/image4.jpeg"/><Relationship Id="rId4" Type="http://schemas.openxmlformats.org/officeDocument/2006/relationships/hyperlink" Target="http://oposite.stsci.edu/pubinfo/PR/97/33.html" TargetMode="Externa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hyperlink" Target="http://www.youtube.com/watch?v=vyiauRjJBNQ" TargetMode="Externa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jiSN95WX1NA"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images.google.com/imgres?imgurl=http://www.akhtarnama.com/images/Orion%2520Nebula%2520by%2520CCD.jpg&amp;imgrefurl=http://www.akhtarnama.com/CCD.htm&amp;h=946&amp;w=950&amp;sz=50&amp;tbnid=kBcRC2AwNADWLM:&amp;tbnh=146&amp;tbnw=147&amp;hl=en&amp;start=1&amp;prev=/images%3Fq%3Dnebula%26svnum%3D10%26hl%3Den%26lr%3D" TargetMode="Externa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hyperlink" Target="http://images.google.com/imgres?imgurl=http://antwrp.gsfc.nasa.gov/apod/image/sun_skylab.gif&amp;imgrefurl=http://antwrp.gsfc.nasa.gov/apod/ap950813.html&amp;h=312&amp;w=387&amp;sz=111&amp;tbnid=4bBHveODgN3GUM:&amp;tbnh=95&amp;tbnw=119&amp;hl=en&amp;start=1&amp;prev=/images%3Fq%3Dsun%26svnum%3D10%26hl%3Den%26lr%3D" TargetMode="Externa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 Id="rId5" Type="http://schemas.openxmlformats.org/officeDocument/2006/relationships/image" Target="../media/image34.gif"/><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3.xml"/><Relationship Id="rId7" Type="http://schemas.openxmlformats.org/officeDocument/2006/relationships/image" Target="../media/image41.png"/><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37.png"/><Relationship Id="rId4" Type="http://schemas.openxmlformats.org/officeDocument/2006/relationships/image" Target="../media/image38.png"/><Relationship Id="rId9"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youtu.be/7zYlWTrp6JE"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n_KyYFYNvpI" TargetMode="External"/><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Zo-sKzMWYFA"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youtu.be/U9TYRSf3xiQ" TargetMode="Externa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hyperlink" Target="http://images.google.com/imgres?imgurl=http://www.geocities.com/~bjruef/Action/images/toys2.jpg&amp;imgrefurl=http://www.geocities.com/~bjruef/Action/toys.htm&amp;h=317&amp;w=238&amp;sz=18&amp;tbnid=-ae_J9iGR5XakM:&amp;tbnh=113&amp;tbnw=84&amp;hl=en&amp;start=24&amp;prev=/images%3Fq%3Dlightyear%26start%3D20%26svnum%3D10%26hl%3Den%26lr%3D%26sa%3D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32"/>
          <p:cNvGrpSpPr>
            <a:grpSpLocks/>
          </p:cNvGrpSpPr>
          <p:nvPr/>
        </p:nvGrpSpPr>
        <p:grpSpPr bwMode="auto">
          <a:xfrm>
            <a:off x="228600" y="1219200"/>
            <a:ext cx="8601075" cy="5414963"/>
            <a:chOff x="240" y="816"/>
            <a:chExt cx="5418" cy="3411"/>
          </a:xfrm>
        </p:grpSpPr>
        <p:pic>
          <p:nvPicPr>
            <p:cNvPr id="5124" name="Picture 33" descr="solar_system_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1061"/>
              <a:ext cx="4896" cy="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4" descr="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46144">
              <a:off x="4512" y="816"/>
              <a:ext cx="1146" cy="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35" descr="Infrared view of the Pistol sta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59540">
              <a:off x="240" y="816"/>
              <a:ext cx="1200"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36" descr="Hourglass nebula MyCn 18">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28107">
              <a:off x="1632" y="2976"/>
              <a:ext cx="1200"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37" descr="gal_M1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58523">
              <a:off x="240" y="2880"/>
              <a:ext cx="136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38" descr="gal_barre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21328">
              <a:off x="4128" y="2832"/>
              <a:ext cx="1356" cy="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327" name="Rectangle 39"/>
          <p:cNvSpPr>
            <a:spLocks noGrp="1" noChangeArrowheads="1"/>
          </p:cNvSpPr>
          <p:nvPr>
            <p:ph type="title"/>
          </p:nvPr>
        </p:nvSpPr>
        <p:spPr>
          <a:xfrm>
            <a:off x="0" y="304800"/>
            <a:ext cx="9144000" cy="1384300"/>
          </a:xfrm>
        </p:spPr>
        <p:txBody>
          <a:bodyPr/>
          <a:lstStyle/>
          <a:p>
            <a:pPr eaLnBrk="1" hangingPunct="1">
              <a:defRPr/>
            </a:pPr>
            <a:r>
              <a:rPr lang="en-US" smtClean="0"/>
              <a:t>Chapter 15 – Stars, Galaxies </a:t>
            </a:r>
            <a:br>
              <a:rPr lang="en-US" smtClean="0"/>
            </a:br>
            <a:r>
              <a:rPr lang="en-US" smtClean="0"/>
              <a:t>                        and the Universe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arall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505200"/>
            <a:ext cx="34544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3"/>
          <p:cNvSpPr>
            <a:spLocks noGrp="1" noChangeArrowheads="1"/>
          </p:cNvSpPr>
          <p:nvPr>
            <p:ph type="title"/>
          </p:nvPr>
        </p:nvSpPr>
        <p:spPr>
          <a:xfrm>
            <a:off x="457200" y="0"/>
            <a:ext cx="8229600" cy="1139825"/>
          </a:xfrm>
        </p:spPr>
        <p:txBody>
          <a:bodyPr/>
          <a:lstStyle/>
          <a:p>
            <a:pPr eaLnBrk="1" hangingPunct="1">
              <a:defRPr/>
            </a:pPr>
            <a:r>
              <a:rPr lang="en-US" smtClean="0"/>
              <a:t>Measuring Distances to Stars</a:t>
            </a:r>
          </a:p>
        </p:txBody>
      </p:sp>
      <p:sp>
        <p:nvSpPr>
          <p:cNvPr id="61445" name="Rectangle 5"/>
          <p:cNvSpPr>
            <a:spLocks noChangeArrowheads="1"/>
          </p:cNvSpPr>
          <p:nvPr/>
        </p:nvSpPr>
        <p:spPr bwMode="auto">
          <a:xfrm>
            <a:off x="228600" y="1066800"/>
            <a:ext cx="8534400" cy="4267200"/>
          </a:xfrm>
          <a:prstGeom prst="rect">
            <a:avLst/>
          </a:prstGeom>
          <a:noFill/>
          <a:ln w="9525">
            <a:noFill/>
            <a:miter lim="800000"/>
            <a:headEnd/>
            <a:tailEnd/>
          </a:ln>
          <a:effectLst/>
        </p:spPr>
        <p:txBody>
          <a:bodyPr/>
          <a:lstStyle/>
          <a:p>
            <a:pPr marL="342900" indent="-342900">
              <a:spcBef>
                <a:spcPct val="20000"/>
              </a:spcBef>
              <a:buClr>
                <a:schemeClr val="hlink"/>
              </a:buClr>
              <a:buSzPct val="75000"/>
              <a:buFont typeface="Wingdings" pitchFamily="2" charset="2"/>
              <a:buChar char="l"/>
              <a:defRPr/>
            </a:pPr>
            <a:r>
              <a:rPr lang="en-US" sz="3200" dirty="0">
                <a:latin typeface="Arial" charset="0"/>
              </a:rPr>
              <a:t>Astronomers measure how much a star appears to move against a background of stars that are much farther away.  Less movement means the star is further away.</a:t>
            </a:r>
          </a:p>
          <a:p>
            <a:pPr marL="342900" indent="-342900">
              <a:spcBef>
                <a:spcPct val="20000"/>
              </a:spcBef>
              <a:buClr>
                <a:schemeClr val="hlink"/>
              </a:buClr>
              <a:buSzPct val="75000"/>
              <a:buFont typeface="Wingdings" pitchFamily="2" charset="2"/>
              <a:buChar char="l"/>
              <a:defRPr/>
            </a:pPr>
            <a:endParaRPr lang="en-US" sz="3200" dirty="0">
              <a:effectLst>
                <a:outerShdw blurRad="38100" dist="38100" dir="2700000" algn="tl">
                  <a:srgbClr val="010199"/>
                </a:outerShdw>
              </a:effectLst>
              <a:latin typeface="Arial" charset="0"/>
            </a:endParaRPr>
          </a:p>
        </p:txBody>
      </p:sp>
      <p:pic>
        <p:nvPicPr>
          <p:cNvPr id="61446" name="Picture 6" descr="Parallax-ju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733800"/>
            <a:ext cx="2590800"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7" descr="Parallax-janu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0"/>
            <a:ext cx="25908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Box 6"/>
          <p:cNvSpPr txBox="1">
            <a:spLocks noChangeArrowheads="1"/>
          </p:cNvSpPr>
          <p:nvPr/>
        </p:nvSpPr>
        <p:spPr bwMode="auto">
          <a:xfrm>
            <a:off x="6400800" y="54864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hlinkClick r:id="rId5"/>
              </a:rPr>
              <a:t>Parallax video</a:t>
            </a: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1445">
                                            <p:txEl>
                                              <p:pRg st="0" end="0"/>
                                            </p:txEl>
                                          </p:spTgt>
                                        </p:tgtEl>
                                        <p:attrNameLst>
                                          <p:attrName>style.visibility</p:attrName>
                                        </p:attrNameLst>
                                      </p:cBhvr>
                                      <p:to>
                                        <p:strVal val="visible"/>
                                      </p:to>
                                    </p:set>
                                    <p:animEffect transition="in" filter="plus(in)">
                                      <p:cBhvr>
                                        <p:cTn id="7" dur="2000"/>
                                        <p:tgtEl>
                                          <p:spTgt spid="6144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144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61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139825"/>
          </a:xfrm>
        </p:spPr>
        <p:txBody>
          <a:bodyPr/>
          <a:lstStyle/>
          <a:p>
            <a:pPr eaLnBrk="1" hangingPunct="1">
              <a:defRPr/>
            </a:pPr>
            <a:r>
              <a:rPr lang="en-US" smtClean="0"/>
              <a:t>Hertzsprung-Russell Diagram</a:t>
            </a:r>
          </a:p>
        </p:txBody>
      </p:sp>
      <p:sp>
        <p:nvSpPr>
          <p:cNvPr id="16387" name="Rectangle 3"/>
          <p:cNvSpPr>
            <a:spLocks noGrp="1" noChangeArrowheads="1"/>
          </p:cNvSpPr>
          <p:nvPr>
            <p:ph type="body" idx="1"/>
          </p:nvPr>
        </p:nvSpPr>
        <p:spPr>
          <a:xfrm>
            <a:off x="5105400" y="914400"/>
            <a:ext cx="4038600" cy="1828800"/>
          </a:xfrm>
        </p:spPr>
        <p:txBody>
          <a:bodyPr/>
          <a:lstStyle/>
          <a:p>
            <a:pPr eaLnBrk="1" hangingPunct="1">
              <a:defRPr/>
            </a:pPr>
            <a:r>
              <a:rPr lang="en-US" dirty="0" smtClean="0"/>
              <a:t>HR Diagram plots stars on a graph with axes of brightness, temperature and color</a:t>
            </a:r>
          </a:p>
        </p:txBody>
      </p:sp>
      <p:sp>
        <p:nvSpPr>
          <p:cNvPr id="16419" name="Rectangle 35"/>
          <p:cNvSpPr>
            <a:spLocks noChangeArrowheads="1"/>
          </p:cNvSpPr>
          <p:nvPr/>
        </p:nvSpPr>
        <p:spPr bwMode="auto">
          <a:xfrm>
            <a:off x="5105400" y="3810000"/>
            <a:ext cx="4038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r>
              <a:rPr lang="en-US" altLang="en-US" dirty="0"/>
              <a:t>Main Sequence – 90% of all stars; forms the diagonal line on the H-R Diagram</a:t>
            </a:r>
          </a:p>
          <a:p>
            <a:pPr eaLnBrk="1" hangingPunct="1"/>
            <a:r>
              <a:rPr lang="en-US" altLang="en-US" dirty="0">
                <a:hlinkClick r:id="rId2"/>
              </a:rPr>
              <a:t>Click for video</a:t>
            </a:r>
            <a:endParaRPr lang="en-US" altLang="en-US" baseline="30000" dirty="0"/>
          </a:p>
        </p:txBody>
      </p:sp>
      <p:pic>
        <p:nvPicPr>
          <p:cNvPr id="15365" name="Picture 49" descr="StarsGU_J132_H-RDiagram_sx6475b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90600"/>
            <a:ext cx="518160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6387">
                                            <p:txEl>
                                              <p:pRg st="0" end="0"/>
                                            </p:txEl>
                                          </p:spTgt>
                                        </p:tgtEl>
                                        <p:attrNameLst>
                                          <p:attrName>ppt_x</p:attrName>
                                        </p:attrNameLst>
                                      </p:cBhvr>
                                    </p:anim>
                                    <p:anim from="0" to="-1.0" calcmode="lin" valueType="num">
                                      <p:cBhvr>
                                        <p:cTn id="8" dur="200" decel="50000" autoRev="1" fill="hold">
                                          <p:stCondLst>
                                            <p:cond delay="600"/>
                                          </p:stCondLst>
                                        </p:cTn>
                                        <p:tgtEl>
                                          <p:spTgt spid="16387">
                                            <p:txEl>
                                              <p:pRg st="0" end="0"/>
                                            </p:txEl>
                                          </p:spTgt>
                                        </p:tgtEl>
                                        <p:attrNameLst>
                                          <p:attrName>xshear</p:attrName>
                                        </p:attrNameLst>
                                      </p:cBhvr>
                                    </p:anim>
                                    <p:animScale>
                                      <p:cBhvr>
                                        <p:cTn id="9" dur="200" decel="100000" autoRev="1" fill="hold">
                                          <p:stCondLst>
                                            <p:cond delay="600"/>
                                          </p:stCondLst>
                                        </p:cTn>
                                        <p:tgtEl>
                                          <p:spTgt spid="16387">
                                            <p:txEl>
                                              <p:pRg st="0" end="0"/>
                                            </p:txEl>
                                          </p:spTgt>
                                        </p:tgtEl>
                                      </p:cBhvr>
                                      <p:from x="100000" y="100000"/>
                                      <p:to x="80000" y="100000"/>
                                    </p:animScale>
                                    <p:anim by="(#ppt_h/3+#ppt_w*0.1)" calcmode="lin" valueType="num">
                                      <p:cBhvr additive="sum">
                                        <p:cTn id="10" dur="200" decel="100000" autoRev="1" fill="hold">
                                          <p:stCondLst>
                                            <p:cond delay="600"/>
                                          </p:stCondLst>
                                        </p:cTn>
                                        <p:tgtEl>
                                          <p:spTgt spid="16387">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6419"/>
                                        </p:tgtEl>
                                        <p:attrNameLst>
                                          <p:attrName>style.visibility</p:attrName>
                                        </p:attrNameLst>
                                      </p:cBhvr>
                                      <p:to>
                                        <p:strVal val="visible"/>
                                      </p:to>
                                    </p:set>
                                    <p:anim from="(-#ppt_w/2)" to="(#ppt_x)" calcmode="lin" valueType="num">
                                      <p:cBhvr>
                                        <p:cTn id="15" dur="600" fill="hold">
                                          <p:stCondLst>
                                            <p:cond delay="0"/>
                                          </p:stCondLst>
                                        </p:cTn>
                                        <p:tgtEl>
                                          <p:spTgt spid="16419"/>
                                        </p:tgtEl>
                                        <p:attrNameLst>
                                          <p:attrName>ppt_x</p:attrName>
                                        </p:attrNameLst>
                                      </p:cBhvr>
                                    </p:anim>
                                    <p:anim from="0" to="-1.0" calcmode="lin" valueType="num">
                                      <p:cBhvr>
                                        <p:cTn id="16" dur="200" decel="50000" autoRev="1" fill="hold">
                                          <p:stCondLst>
                                            <p:cond delay="600"/>
                                          </p:stCondLst>
                                        </p:cTn>
                                        <p:tgtEl>
                                          <p:spTgt spid="16419"/>
                                        </p:tgtEl>
                                        <p:attrNameLst>
                                          <p:attrName>xshear</p:attrName>
                                        </p:attrNameLst>
                                      </p:cBhvr>
                                    </p:anim>
                                    <p:animScale>
                                      <p:cBhvr>
                                        <p:cTn id="17" dur="200" decel="100000" autoRev="1" fill="hold">
                                          <p:stCondLst>
                                            <p:cond delay="600"/>
                                          </p:stCondLst>
                                        </p:cTn>
                                        <p:tgtEl>
                                          <p:spTgt spid="16419"/>
                                        </p:tgtEl>
                                      </p:cBhvr>
                                      <p:from x="100000" y="100000"/>
                                      <p:to x="80000" y="100000"/>
                                    </p:animScale>
                                    <p:anim by="(#ppt_h/3+#ppt_w*0.1)" calcmode="lin" valueType="num">
                                      <p:cBhvr additive="sum">
                                        <p:cTn id="18" dur="200" decel="100000" autoRev="1" fill="hold">
                                          <p:stCondLst>
                                            <p:cond delay="600"/>
                                          </p:stCondLst>
                                        </p:cTn>
                                        <p:tgtEl>
                                          <p:spTgt spid="1641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164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Rot="1" noChangeArrowheads="1"/>
          </p:cNvSpPr>
          <p:nvPr>
            <p:ph type="title"/>
          </p:nvPr>
        </p:nvSpPr>
        <p:spPr/>
        <p:txBody>
          <a:bodyPr/>
          <a:lstStyle/>
          <a:p>
            <a:pPr eaLnBrk="1" hangingPunct="1">
              <a:defRPr/>
            </a:pPr>
            <a:r>
              <a:rPr lang="en-US"/>
              <a:t>Hertzsprung-Russell Diagram</a:t>
            </a:r>
          </a:p>
        </p:txBody>
      </p:sp>
      <p:sp>
        <p:nvSpPr>
          <p:cNvPr id="2053" name="Rectangle 5"/>
          <p:cNvSpPr>
            <a:spLocks noGrp="1" noChangeArrowheads="1"/>
          </p:cNvSpPr>
          <p:nvPr>
            <p:ph type="body" idx="1"/>
          </p:nvPr>
        </p:nvSpPr>
        <p:spPr/>
        <p:txBody>
          <a:bodyPr/>
          <a:lstStyle/>
          <a:p>
            <a:pPr marL="609600" indent="-609600" eaLnBrk="1" hangingPunct="1">
              <a:buFont typeface="Wingdings" panose="05000000000000000000" pitchFamily="2" charset="2"/>
              <a:buNone/>
              <a:defRPr/>
            </a:pPr>
            <a:r>
              <a:rPr lang="en-US" sz="2800" b="1" dirty="0"/>
              <a:t>Use the diagram on page 604 to answer the following questions:</a:t>
            </a:r>
          </a:p>
          <a:p>
            <a:pPr marL="609600" indent="-609600" eaLnBrk="1" hangingPunct="1">
              <a:buFont typeface="Wingdings" panose="05000000000000000000" pitchFamily="2" charset="2"/>
              <a:buAutoNum type="arabicPeriod"/>
              <a:defRPr/>
            </a:pPr>
            <a:r>
              <a:rPr lang="en-US" sz="2800" b="1" dirty="0"/>
              <a:t>Alpha Centauri A is which kind of star?</a:t>
            </a:r>
          </a:p>
          <a:p>
            <a:pPr marL="609600" indent="-609600" eaLnBrk="1" hangingPunct="1">
              <a:buFont typeface="Wingdings" panose="05000000000000000000" pitchFamily="2" charset="2"/>
              <a:buAutoNum type="arabicPeriod"/>
              <a:defRPr/>
            </a:pPr>
            <a:r>
              <a:rPr lang="en-US" sz="2800" b="1" dirty="0"/>
              <a:t>What is the surface temperature of </a:t>
            </a:r>
            <a:r>
              <a:rPr lang="en-US" sz="2800" b="1" dirty="0" smtClean="0"/>
              <a:t>the Sun?</a:t>
            </a:r>
            <a:endParaRPr lang="en-US" sz="2800" b="1" dirty="0"/>
          </a:p>
          <a:p>
            <a:pPr marL="609600" indent="-609600" eaLnBrk="1" hangingPunct="1">
              <a:buFont typeface="Wingdings" panose="05000000000000000000" pitchFamily="2" charset="2"/>
              <a:buAutoNum type="arabicPeriod"/>
              <a:defRPr/>
            </a:pPr>
            <a:r>
              <a:rPr lang="en-US" sz="2800" b="1" dirty="0"/>
              <a:t>What is the brightest supergiant (named)?</a:t>
            </a:r>
          </a:p>
          <a:p>
            <a:pPr marL="609600" indent="-609600" eaLnBrk="1" hangingPunct="1">
              <a:buFont typeface="Wingdings" panose="05000000000000000000" pitchFamily="2" charset="2"/>
              <a:buAutoNum type="arabicPeriod"/>
              <a:defRPr/>
            </a:pPr>
            <a:r>
              <a:rPr lang="en-US" sz="2800" b="1" dirty="0"/>
              <a:t>Name the 4 categories of stars shown on the HR diagram.</a:t>
            </a:r>
          </a:p>
          <a:p>
            <a:pPr marL="609600" indent="-609600" eaLnBrk="1" hangingPunct="1">
              <a:buFont typeface="Wingdings" panose="05000000000000000000" pitchFamily="2" charset="2"/>
              <a:buAutoNum type="arabicPeriod"/>
              <a:defRPr/>
            </a:pPr>
            <a:r>
              <a:rPr lang="en-US" sz="2800" b="1" dirty="0"/>
              <a:t>Which is hotter, Alpha Centauri A or Alpha Centauri B?</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90600" y="60325"/>
            <a:ext cx="7239000" cy="6797675"/>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381000" y="1981200"/>
            <a:ext cx="8763000" cy="4876800"/>
          </a:xfrm>
        </p:spPr>
        <p:txBody>
          <a:bodyPr/>
          <a:lstStyle/>
          <a:p>
            <a:pPr eaLnBrk="1" hangingPunct="1">
              <a:lnSpc>
                <a:spcPct val="90000"/>
              </a:lnSpc>
              <a:defRPr/>
            </a:pPr>
            <a:r>
              <a:rPr lang="en-US" smtClean="0"/>
              <a:t>Section 3 – Lives of Stars</a:t>
            </a:r>
          </a:p>
          <a:p>
            <a:pPr eaLnBrk="1" hangingPunct="1">
              <a:lnSpc>
                <a:spcPct val="90000"/>
              </a:lnSpc>
              <a:buFont typeface="Wingdings" panose="05000000000000000000" pitchFamily="2" charset="2"/>
              <a:buNone/>
              <a:defRPr/>
            </a:pPr>
            <a:r>
              <a:rPr lang="en-US" smtClean="0"/>
              <a:t>	</a:t>
            </a:r>
          </a:p>
          <a:p>
            <a:pPr eaLnBrk="1" hangingPunct="1">
              <a:lnSpc>
                <a:spcPct val="90000"/>
              </a:lnSpc>
              <a:buFont typeface="Wingdings" panose="05000000000000000000" pitchFamily="2" charset="2"/>
              <a:buNone/>
              <a:defRPr/>
            </a:pPr>
            <a:r>
              <a:rPr lang="en-US" smtClean="0"/>
              <a:t>Standards </a:t>
            </a:r>
          </a:p>
          <a:p>
            <a:pPr lvl="1" eaLnBrk="1" hangingPunct="1">
              <a:lnSpc>
                <a:spcPct val="90000"/>
              </a:lnSpc>
              <a:defRPr/>
            </a:pPr>
            <a:r>
              <a:rPr lang="en-US" smtClean="0"/>
              <a:t>4.b – Students know that the Sun is one of many stars in the Milky Way galaxy and that stars may differ in size, temperature and color</a:t>
            </a:r>
          </a:p>
          <a:p>
            <a:pPr lvl="1" eaLnBrk="1" hangingPunct="1">
              <a:lnSpc>
                <a:spcPct val="90000"/>
              </a:lnSpc>
              <a:defRPr/>
            </a:pPr>
            <a:r>
              <a:rPr lang="en-US" smtClean="0"/>
              <a:t>4.d – Students know that stars are the source of light for all bright objects in outer space and that the Moon and planets shine by reflected sunlight, not by their own light</a:t>
            </a:r>
          </a:p>
        </p:txBody>
      </p:sp>
      <p:sp>
        <p:nvSpPr>
          <p:cNvPr id="67587" name="Rectangle 3"/>
          <p:cNvSpPr>
            <a:spLocks noGrp="1" noChangeArrowheads="1"/>
          </p:cNvSpPr>
          <p:nvPr>
            <p:ph type="title"/>
          </p:nvPr>
        </p:nvSpPr>
        <p:spPr>
          <a:xfrm>
            <a:off x="152400" y="444500"/>
            <a:ext cx="9144000" cy="1384300"/>
          </a:xfrm>
        </p:spPr>
        <p:txBody>
          <a:bodyPr/>
          <a:lstStyle/>
          <a:p>
            <a:pPr eaLnBrk="1" hangingPunct="1">
              <a:defRPr/>
            </a:pPr>
            <a:r>
              <a:rPr lang="en-US" smtClean="0"/>
              <a:t>Chapter 15 – Stars, Galaxies </a:t>
            </a:r>
            <a:br>
              <a:rPr lang="en-US" smtClean="0"/>
            </a:br>
            <a:r>
              <a:rPr lang="en-US" smtClean="0"/>
              <a:t>                        and the Universe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smtClean="0"/>
              <a:t>A Star is Born</a:t>
            </a:r>
          </a:p>
        </p:txBody>
      </p:sp>
      <p:sp>
        <p:nvSpPr>
          <p:cNvPr id="68611" name="Rectangle 3"/>
          <p:cNvSpPr>
            <a:spLocks noGrp="1" noChangeArrowheads="1"/>
          </p:cNvSpPr>
          <p:nvPr>
            <p:ph type="body" idx="1"/>
          </p:nvPr>
        </p:nvSpPr>
        <p:spPr>
          <a:xfrm>
            <a:off x="381000" y="1295400"/>
            <a:ext cx="5715000" cy="2362200"/>
          </a:xfrm>
        </p:spPr>
        <p:txBody>
          <a:bodyPr/>
          <a:lstStyle/>
          <a:p>
            <a:pPr eaLnBrk="1" hangingPunct="1">
              <a:defRPr/>
            </a:pPr>
            <a:r>
              <a:rPr lang="en-US" smtClean="0"/>
              <a:t>Nebula – large amount of gas and dust spread out in immense volume.</a:t>
            </a:r>
          </a:p>
        </p:txBody>
      </p:sp>
      <p:sp>
        <p:nvSpPr>
          <p:cNvPr id="68612" name="Rectangle 4"/>
          <p:cNvSpPr>
            <a:spLocks noChangeArrowheads="1"/>
          </p:cNvSpPr>
          <p:nvPr/>
        </p:nvSpPr>
        <p:spPr bwMode="auto">
          <a:xfrm>
            <a:off x="381000" y="5486400"/>
            <a:ext cx="502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r>
              <a:rPr lang="en-US" altLang="en-US"/>
              <a:t>Protostar – earliest stage of a stars life</a:t>
            </a:r>
          </a:p>
        </p:txBody>
      </p:sp>
      <p:sp>
        <p:nvSpPr>
          <p:cNvPr id="68613" name="Rectangle 5"/>
          <p:cNvSpPr>
            <a:spLocks noChangeArrowheads="1"/>
          </p:cNvSpPr>
          <p:nvPr/>
        </p:nvSpPr>
        <p:spPr bwMode="auto">
          <a:xfrm>
            <a:off x="381000" y="2895600"/>
            <a:ext cx="586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r>
              <a:rPr lang="en-US" altLang="en-US"/>
              <a:t>A star is born when the contracting gas and dust from a nebula become so dense and hot that nuclear fusion starts</a:t>
            </a:r>
          </a:p>
        </p:txBody>
      </p:sp>
      <p:pic>
        <p:nvPicPr>
          <p:cNvPr id="68614" name="Picture 6" descr="Orion%2520Nebula%2520by%2520CC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371600"/>
            <a:ext cx="3290888"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7" descr="basu-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3434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diamond(in)">
                                      <p:cBhvr>
                                        <p:cTn id="7" dur="2000"/>
                                        <p:tgtEl>
                                          <p:spTgt spid="68611">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68614"/>
                                        </p:tgtEl>
                                        <p:attrNameLst>
                                          <p:attrName>style.visibility</p:attrName>
                                        </p:attrNameLst>
                                      </p:cBhvr>
                                      <p:to>
                                        <p:strVal val="visible"/>
                                      </p:to>
                                    </p:set>
                                    <p:animEffect transition="in" filter="diamond(in)">
                                      <p:cBhvr>
                                        <p:cTn id="10" dur="2000"/>
                                        <p:tgtEl>
                                          <p:spTgt spid="686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68613">
                                            <p:txEl>
                                              <p:pRg st="0" end="0"/>
                                            </p:txEl>
                                          </p:spTgt>
                                        </p:tgtEl>
                                        <p:attrNameLst>
                                          <p:attrName>style.visibility</p:attrName>
                                        </p:attrNameLst>
                                      </p:cBhvr>
                                      <p:to>
                                        <p:strVal val="visible"/>
                                      </p:to>
                                    </p:set>
                                    <p:animEffect transition="in" filter="diamond(in)">
                                      <p:cBhvr>
                                        <p:cTn id="15" dur="2000"/>
                                        <p:tgtEl>
                                          <p:spTgt spid="6861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68612"/>
                                        </p:tgtEl>
                                        <p:attrNameLst>
                                          <p:attrName>style.visibility</p:attrName>
                                        </p:attrNameLst>
                                      </p:cBhvr>
                                      <p:to>
                                        <p:strVal val="visible"/>
                                      </p:to>
                                    </p:set>
                                    <p:animEffect transition="in" filter="diamond(in)">
                                      <p:cBhvr>
                                        <p:cTn id="20" dur="2000"/>
                                        <p:tgtEl>
                                          <p:spTgt spid="68612"/>
                                        </p:tgtEl>
                                      </p:cBhvr>
                                    </p:animEffect>
                                  </p:childTnLst>
                                </p:cTn>
                              </p:par>
                              <p:par>
                                <p:cTn id="21" presetID="8" presetClass="entr" presetSubtype="16" fill="hold" nodeType="withEffect">
                                  <p:stCondLst>
                                    <p:cond delay="0"/>
                                  </p:stCondLst>
                                  <p:childTnLst>
                                    <p:set>
                                      <p:cBhvr>
                                        <p:cTn id="22" dur="1" fill="hold">
                                          <p:stCondLst>
                                            <p:cond delay="0"/>
                                          </p:stCondLst>
                                        </p:cTn>
                                        <p:tgtEl>
                                          <p:spTgt spid="68615"/>
                                        </p:tgtEl>
                                        <p:attrNameLst>
                                          <p:attrName>style.visibility</p:attrName>
                                        </p:attrNameLst>
                                      </p:cBhvr>
                                      <p:to>
                                        <p:strVal val="visible"/>
                                      </p:to>
                                    </p:set>
                                    <p:animEffect transition="in" filter="diamond(in)">
                                      <p:cBhvr>
                                        <p:cTn id="23" dur="2000"/>
                                        <p:tgtEl>
                                          <p:spTgt spid="68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P spid="68612" grpId="0"/>
      <p:bldP spid="686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smtClean="0"/>
              <a:t>Lifetimes of Stars</a:t>
            </a:r>
          </a:p>
        </p:txBody>
      </p:sp>
      <p:sp>
        <p:nvSpPr>
          <p:cNvPr id="69635" name="Rectangle 3"/>
          <p:cNvSpPr>
            <a:spLocks noGrp="1" noChangeArrowheads="1"/>
          </p:cNvSpPr>
          <p:nvPr>
            <p:ph type="body" idx="1"/>
          </p:nvPr>
        </p:nvSpPr>
        <p:spPr>
          <a:xfrm>
            <a:off x="304800" y="1447800"/>
            <a:ext cx="6096000" cy="1600200"/>
          </a:xfrm>
        </p:spPr>
        <p:txBody>
          <a:bodyPr/>
          <a:lstStyle/>
          <a:p>
            <a:pPr eaLnBrk="1" hangingPunct="1">
              <a:defRPr/>
            </a:pPr>
            <a:r>
              <a:rPr lang="en-US" smtClean="0"/>
              <a:t>How long a star lives depends on its mass</a:t>
            </a:r>
          </a:p>
        </p:txBody>
      </p:sp>
      <p:sp>
        <p:nvSpPr>
          <p:cNvPr id="69636" name="Rectangle 4"/>
          <p:cNvSpPr>
            <a:spLocks noChangeArrowheads="1"/>
          </p:cNvSpPr>
          <p:nvPr/>
        </p:nvSpPr>
        <p:spPr bwMode="auto">
          <a:xfrm>
            <a:off x="304800" y="251460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r>
              <a:rPr lang="en-US" altLang="en-US">
                <a:solidFill>
                  <a:srgbClr val="FFFF00"/>
                </a:solidFill>
              </a:rPr>
              <a:t>Small stars use up their fuel more slowly than large stars, so they have much longer lives</a:t>
            </a:r>
          </a:p>
        </p:txBody>
      </p:sp>
      <p:sp>
        <p:nvSpPr>
          <p:cNvPr id="69637" name="Rectangle 5"/>
          <p:cNvSpPr>
            <a:spLocks noChangeArrowheads="1"/>
          </p:cNvSpPr>
          <p:nvPr/>
        </p:nvSpPr>
        <p:spPr bwMode="auto">
          <a:xfrm>
            <a:off x="304800" y="4724400"/>
            <a:ext cx="8229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r>
              <a:rPr lang="en-US" altLang="en-US"/>
              <a:t>Medium-mass stars </a:t>
            </a:r>
            <a:r>
              <a:rPr lang="en-US" altLang="en-US">
                <a:solidFill>
                  <a:srgbClr val="FFFF00"/>
                </a:solidFill>
              </a:rPr>
              <a:t>(like the sun)</a:t>
            </a:r>
            <a:r>
              <a:rPr lang="en-US" altLang="en-US"/>
              <a:t> live for about 10 billion years … Astronomers think the sun is about 4.6 billion years old, about half way through its lifetime</a:t>
            </a:r>
          </a:p>
        </p:txBody>
      </p:sp>
      <p:pic>
        <p:nvPicPr>
          <p:cNvPr id="69638" name="Picture 6" descr="M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219200"/>
            <a:ext cx="2438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1295400" y="3581400"/>
            <a:ext cx="6164263" cy="1219200"/>
            <a:chOff x="816" y="2256"/>
            <a:chExt cx="3883" cy="768"/>
          </a:xfrm>
        </p:grpSpPr>
        <p:pic>
          <p:nvPicPr>
            <p:cNvPr id="20488" name="Picture 8" descr="The_Ring_Nebula_(M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 y="2256"/>
              <a:ext cx="674"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9" descr="Supernova, 19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 y="2256"/>
              <a:ext cx="76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0" descr="sun_skylab">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 y="2304"/>
              <a:ext cx="768"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plus(in)">
                                      <p:cBhvr>
                                        <p:cTn id="7" dur="2000"/>
                                        <p:tgtEl>
                                          <p:spTgt spid="69635">
                                            <p:txEl>
                                              <p:pRg st="0" end="0"/>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69638"/>
                                        </p:tgtEl>
                                        <p:attrNameLst>
                                          <p:attrName>style.visibility</p:attrName>
                                        </p:attrNameLst>
                                      </p:cBhvr>
                                      <p:to>
                                        <p:strVal val="visible"/>
                                      </p:to>
                                    </p:set>
                                    <p:animEffect transition="in" filter="plus(in)">
                                      <p:cBhvr>
                                        <p:cTn id="10" dur="2000"/>
                                        <p:tgtEl>
                                          <p:spTgt spid="6963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69636">
                                            <p:txEl>
                                              <p:pRg st="0" end="0"/>
                                            </p:txEl>
                                          </p:spTgt>
                                        </p:tgtEl>
                                        <p:attrNameLst>
                                          <p:attrName>style.visibility</p:attrName>
                                        </p:attrNameLst>
                                      </p:cBhvr>
                                      <p:to>
                                        <p:strVal val="visible"/>
                                      </p:to>
                                    </p:set>
                                    <p:animEffect transition="in" filter="plus(in)">
                                      <p:cBhvr>
                                        <p:cTn id="15" dur="2000"/>
                                        <p:tgtEl>
                                          <p:spTgt spid="69636">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69637">
                                            <p:txEl>
                                              <p:pRg st="0" end="0"/>
                                            </p:txEl>
                                          </p:spTgt>
                                        </p:tgtEl>
                                        <p:attrNameLst>
                                          <p:attrName>style.visibility</p:attrName>
                                        </p:attrNameLst>
                                      </p:cBhvr>
                                      <p:to>
                                        <p:strVal val="visible"/>
                                      </p:to>
                                    </p:set>
                                    <p:animEffect transition="in" filter="plus(in)">
                                      <p:cBhvr>
                                        <p:cTn id="20" dur="2000"/>
                                        <p:tgtEl>
                                          <p:spTgt spid="69637">
                                            <p:txEl>
                                              <p:pRg st="0" end="0"/>
                                            </p:txEl>
                                          </p:spTgt>
                                        </p:tgtEl>
                                      </p:cBhvr>
                                    </p:animEffect>
                                  </p:childTnLst>
                                </p:cTn>
                              </p:par>
                              <p:par>
                                <p:cTn id="21" presetID="1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plus(in)">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36" grpId="0" build="p"/>
      <p:bldP spid="6963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28600"/>
            <a:ext cx="8229600" cy="1139825"/>
          </a:xfrm>
        </p:spPr>
        <p:txBody>
          <a:bodyPr/>
          <a:lstStyle/>
          <a:p>
            <a:pPr eaLnBrk="1" hangingPunct="1">
              <a:defRPr/>
            </a:pPr>
            <a:r>
              <a:rPr lang="en-US" smtClean="0"/>
              <a:t>Deaths of Stars</a:t>
            </a:r>
          </a:p>
        </p:txBody>
      </p:sp>
      <p:sp>
        <p:nvSpPr>
          <p:cNvPr id="74755" name="Rectangle 3"/>
          <p:cNvSpPr>
            <a:spLocks noGrp="1" noChangeArrowheads="1"/>
          </p:cNvSpPr>
          <p:nvPr>
            <p:ph type="body" idx="1"/>
          </p:nvPr>
        </p:nvSpPr>
        <p:spPr>
          <a:xfrm>
            <a:off x="457200" y="1371600"/>
            <a:ext cx="8534400" cy="1524000"/>
          </a:xfrm>
        </p:spPr>
        <p:txBody>
          <a:bodyPr/>
          <a:lstStyle/>
          <a:p>
            <a:pPr eaLnBrk="1" hangingPunct="1">
              <a:defRPr/>
            </a:pPr>
            <a:r>
              <a:rPr lang="en-US" smtClean="0">
                <a:cs typeface="Times New Roman" pitchFamily="18" charset="0"/>
              </a:rPr>
              <a:t>After a star runs out of fuel, it becomes a</a:t>
            </a:r>
            <a:r>
              <a:rPr lang="en-US" smtClean="0"/>
              <a:t> white dwarf, a neutron star, or a black hole.</a:t>
            </a:r>
          </a:p>
        </p:txBody>
      </p:sp>
      <p:pic>
        <p:nvPicPr>
          <p:cNvPr id="74757" name="Picture 5" descr="250px-Cr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191000"/>
            <a:ext cx="24463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Rectangle 6"/>
          <p:cNvSpPr>
            <a:spLocks noChangeArrowheads="1"/>
          </p:cNvSpPr>
          <p:nvPr/>
        </p:nvSpPr>
        <p:spPr bwMode="auto">
          <a:xfrm>
            <a:off x="381000" y="2590800"/>
            <a:ext cx="8229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r>
              <a:rPr lang="en-US" altLang="en-US" b="1">
                <a:cs typeface="Times New Roman" panose="02020603050405020304" pitchFamily="18" charset="0"/>
              </a:rPr>
              <a:t>Planetary Nebulas</a:t>
            </a:r>
            <a:r>
              <a:rPr lang="en-US" altLang="en-US">
                <a:cs typeface="Times New Roman" panose="02020603050405020304" pitchFamily="18" charset="0"/>
              </a:rPr>
              <a:t> – a huge cloud of gas that is created when the outer layers of  a red giant star drift out into space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slide(fromBottom)">
                                      <p:cBhvr>
                                        <p:cTn id="7" dur="500"/>
                                        <p:tgtEl>
                                          <p:spTgt spid="74755">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74757"/>
                                        </p:tgtEl>
                                        <p:attrNameLst>
                                          <p:attrName>style.visibility</p:attrName>
                                        </p:attrNameLst>
                                      </p:cBhvr>
                                      <p:to>
                                        <p:strVal val="visible"/>
                                      </p:to>
                                    </p:set>
                                    <p:animEffect transition="in" filter="slide(fromBottom)">
                                      <p:cBhvr>
                                        <p:cTn id="10" dur="500"/>
                                        <p:tgtEl>
                                          <p:spTgt spid="7475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4758"/>
                                        </p:tgtEl>
                                        <p:attrNameLst>
                                          <p:attrName>style.visibility</p:attrName>
                                        </p:attrNameLst>
                                      </p:cBhvr>
                                      <p:to>
                                        <p:strVal val="visible"/>
                                      </p:to>
                                    </p:set>
                                    <p:animEffect transition="in" filter="slide(fromBottom)">
                                      <p:cBhvr>
                                        <p:cTn id="15" dur="500"/>
                                        <p:tgtEl>
                                          <p:spTgt spid="74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P spid="747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upernova1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267200"/>
            <a:ext cx="2363788"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Siru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905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070820_star_hmed_12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800600"/>
            <a:ext cx="19812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Rectangle 5"/>
          <p:cNvSpPr>
            <a:spLocks noGrp="1" noChangeArrowheads="1"/>
          </p:cNvSpPr>
          <p:nvPr>
            <p:ph type="title"/>
          </p:nvPr>
        </p:nvSpPr>
        <p:spPr>
          <a:xfrm>
            <a:off x="457200" y="228600"/>
            <a:ext cx="8229600" cy="1139825"/>
          </a:xfrm>
        </p:spPr>
        <p:txBody>
          <a:bodyPr/>
          <a:lstStyle/>
          <a:p>
            <a:pPr eaLnBrk="1" hangingPunct="1">
              <a:defRPr/>
            </a:pPr>
            <a:r>
              <a:rPr lang="en-US" smtClean="0"/>
              <a:t>Deaths of Stars</a:t>
            </a:r>
          </a:p>
        </p:txBody>
      </p:sp>
      <p:sp>
        <p:nvSpPr>
          <p:cNvPr id="75782" name="Rectangle 6"/>
          <p:cNvSpPr>
            <a:spLocks noChangeArrowheads="1"/>
          </p:cNvSpPr>
          <p:nvPr/>
        </p:nvSpPr>
        <p:spPr bwMode="auto">
          <a:xfrm>
            <a:off x="304800" y="1371600"/>
            <a:ext cx="8229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r>
              <a:rPr lang="en-US" altLang="en-US" sz="2800" b="1">
                <a:cs typeface="Times New Roman" panose="02020603050405020304" pitchFamily="18" charset="0"/>
              </a:rPr>
              <a:t>White dwarfs</a:t>
            </a:r>
            <a:r>
              <a:rPr lang="en-US" altLang="en-US" sz="2800">
                <a:cs typeface="Times New Roman" panose="02020603050405020304" pitchFamily="18" charset="0"/>
              </a:rPr>
              <a:t> – product of the death of a small to medium star…about half the size of Earth, with about as much mass as the sun</a:t>
            </a:r>
          </a:p>
        </p:txBody>
      </p:sp>
      <p:sp>
        <p:nvSpPr>
          <p:cNvPr id="75783" name="Rectangle 7"/>
          <p:cNvSpPr>
            <a:spLocks noChangeArrowheads="1"/>
          </p:cNvSpPr>
          <p:nvPr/>
        </p:nvSpPr>
        <p:spPr bwMode="auto">
          <a:xfrm>
            <a:off x="381000" y="2971800"/>
            <a:ext cx="6477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r>
              <a:rPr lang="en-US" altLang="en-US" sz="2800" b="1">
                <a:cs typeface="Times New Roman" panose="02020603050405020304" pitchFamily="18" charset="0"/>
              </a:rPr>
              <a:t>Supernova</a:t>
            </a:r>
            <a:r>
              <a:rPr lang="en-US" altLang="en-US" sz="2800">
                <a:cs typeface="Times New Roman" panose="02020603050405020304" pitchFamily="18" charset="0"/>
              </a:rPr>
              <a:t> – when a dying giant or supergiant star suddenly explodes</a:t>
            </a:r>
            <a:endParaRPr lang="en-US" altLang="en-US" sz="2800"/>
          </a:p>
          <a:p>
            <a:pPr eaLnBrk="1" hangingPunct="1"/>
            <a:endParaRPr lang="en-US" altLang="en-US" sz="2800">
              <a:cs typeface="Times New Roman" panose="02020603050405020304" pitchFamily="18" charset="0"/>
            </a:endParaRPr>
          </a:p>
        </p:txBody>
      </p:sp>
      <p:sp>
        <p:nvSpPr>
          <p:cNvPr id="75784" name="Rectangle 8"/>
          <p:cNvSpPr>
            <a:spLocks noChangeArrowheads="1"/>
          </p:cNvSpPr>
          <p:nvPr/>
        </p:nvSpPr>
        <p:spPr bwMode="auto">
          <a:xfrm>
            <a:off x="381000" y="4191000"/>
            <a:ext cx="632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r>
              <a:rPr lang="en-US" altLang="en-US" sz="2800" b="1">
                <a:cs typeface="Times New Roman" panose="02020603050405020304" pitchFamily="18" charset="0"/>
              </a:rPr>
              <a:t>Neutron stars</a:t>
            </a:r>
            <a:r>
              <a:rPr lang="en-US" altLang="en-US" sz="2800">
                <a:cs typeface="Times New Roman" panose="02020603050405020304" pitchFamily="18" charset="0"/>
              </a:rPr>
              <a:t> – smaller and more dense than white dwarfs</a:t>
            </a:r>
            <a:endParaRPr lang="en-US" altLang="en-US" sz="2800"/>
          </a:p>
          <a:p>
            <a:pPr eaLnBrk="1" hangingPunct="1"/>
            <a:endParaRPr lang="en-US" altLang="en-US" sz="2800">
              <a:cs typeface="Times New Roman" panose="02020603050405020304" pitchFamily="18" charset="0"/>
            </a:endParaRPr>
          </a:p>
        </p:txBody>
      </p:sp>
      <p:pic>
        <p:nvPicPr>
          <p:cNvPr id="22537" name="Picture 9" descr="movsupernov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362200"/>
            <a:ext cx="20574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5782"/>
                                        </p:tgtEl>
                                        <p:attrNameLst>
                                          <p:attrName>style.visibility</p:attrName>
                                        </p:attrNameLst>
                                      </p:cBhvr>
                                      <p:to>
                                        <p:strVal val="visible"/>
                                      </p:to>
                                    </p:set>
                                    <p:animEffect transition="in" filter="slide(fromBottom)">
                                      <p:cBhvr>
                                        <p:cTn id="7" dur="500"/>
                                        <p:tgtEl>
                                          <p:spTgt spid="757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5783"/>
                                        </p:tgtEl>
                                        <p:attrNameLst>
                                          <p:attrName>style.visibility</p:attrName>
                                        </p:attrNameLst>
                                      </p:cBhvr>
                                      <p:to>
                                        <p:strVal val="visible"/>
                                      </p:to>
                                    </p:set>
                                    <p:animEffect transition="in" filter="slide(fromBottom)">
                                      <p:cBhvr>
                                        <p:cTn id="12" dur="500"/>
                                        <p:tgtEl>
                                          <p:spTgt spid="757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5784"/>
                                        </p:tgtEl>
                                        <p:attrNameLst>
                                          <p:attrName>style.visibility</p:attrName>
                                        </p:attrNameLst>
                                      </p:cBhvr>
                                      <p:to>
                                        <p:strVal val="visible"/>
                                      </p:to>
                                    </p:set>
                                    <p:animEffect transition="in" filter="slide(fromBottom)">
                                      <p:cBhvr>
                                        <p:cTn id="17" dur="500"/>
                                        <p:tgtEl>
                                          <p:spTgt spid="75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p:bldP spid="75783" grpId="0"/>
      <p:bldP spid="7578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sx07CA8a8229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040188"/>
            <a:ext cx="3960813"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3" descr="black-ho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35088"/>
            <a:ext cx="4114800"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Rectangle 4"/>
          <p:cNvSpPr>
            <a:spLocks noGrp="1" noChangeArrowheads="1"/>
          </p:cNvSpPr>
          <p:nvPr>
            <p:ph type="title"/>
          </p:nvPr>
        </p:nvSpPr>
        <p:spPr/>
        <p:txBody>
          <a:bodyPr/>
          <a:lstStyle/>
          <a:p>
            <a:pPr eaLnBrk="1" hangingPunct="1">
              <a:defRPr/>
            </a:pPr>
            <a:r>
              <a:rPr lang="en-US" smtClean="0"/>
              <a:t>Deaths of Stars</a:t>
            </a:r>
          </a:p>
        </p:txBody>
      </p:sp>
      <p:sp>
        <p:nvSpPr>
          <p:cNvPr id="76805" name="Rectangle 5"/>
          <p:cNvSpPr>
            <a:spLocks noGrp="1" noChangeArrowheads="1"/>
          </p:cNvSpPr>
          <p:nvPr>
            <p:ph type="body" idx="1"/>
          </p:nvPr>
        </p:nvSpPr>
        <p:spPr>
          <a:xfrm>
            <a:off x="4343400" y="1828800"/>
            <a:ext cx="4800600" cy="1524000"/>
          </a:xfrm>
        </p:spPr>
        <p:txBody>
          <a:bodyPr/>
          <a:lstStyle/>
          <a:p>
            <a:pPr eaLnBrk="1" hangingPunct="1">
              <a:defRPr/>
            </a:pPr>
            <a:r>
              <a:rPr lang="en-US" b="1" smtClean="0"/>
              <a:t>Black Holes</a:t>
            </a:r>
            <a:r>
              <a:rPr lang="en-US" smtClean="0"/>
              <a:t> – form when the most massive stars die – (40 times the mass of the sun)</a:t>
            </a:r>
          </a:p>
        </p:txBody>
      </p:sp>
      <p:sp>
        <p:nvSpPr>
          <p:cNvPr id="76806" name="Rectangle 6"/>
          <p:cNvSpPr>
            <a:spLocks noChangeArrowheads="1"/>
          </p:cNvSpPr>
          <p:nvPr/>
        </p:nvSpPr>
        <p:spPr bwMode="auto">
          <a:xfrm>
            <a:off x="228600" y="4648200"/>
            <a:ext cx="441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r>
              <a:rPr lang="en-US" altLang="en-US" b="1"/>
              <a:t>Pulsar</a:t>
            </a:r>
            <a:r>
              <a:rPr lang="en-US" altLang="en-US"/>
              <a:t> – a rapidly spinning neutron star that produces radio waves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6805">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76805">
                                            <p:txEl>
                                              <p:pRg st="0" end="0"/>
                                            </p:txEl>
                                          </p:spTgt>
                                        </p:tgtEl>
                                        <p:attrNameLst>
                                          <p:attrName>ppt_x</p:attrName>
                                        </p:attrNameLst>
                                      </p:cBhvr>
                                    </p:anim>
                                    <p:anim from="0" to="-1.0" calcmode="lin" valueType="num">
                                      <p:cBhvr>
                                        <p:cTn id="8" dur="200" decel="50000" autoRev="1" fill="hold">
                                          <p:stCondLst>
                                            <p:cond delay="600"/>
                                          </p:stCondLst>
                                        </p:cTn>
                                        <p:tgtEl>
                                          <p:spTgt spid="76805">
                                            <p:txEl>
                                              <p:pRg st="0" end="0"/>
                                            </p:txEl>
                                          </p:spTgt>
                                        </p:tgtEl>
                                        <p:attrNameLst>
                                          <p:attrName>xshear</p:attrName>
                                        </p:attrNameLst>
                                      </p:cBhvr>
                                    </p:anim>
                                    <p:animScale>
                                      <p:cBhvr>
                                        <p:cTn id="9" dur="200" decel="100000" autoRev="1" fill="hold">
                                          <p:stCondLst>
                                            <p:cond delay="600"/>
                                          </p:stCondLst>
                                        </p:cTn>
                                        <p:tgtEl>
                                          <p:spTgt spid="76805">
                                            <p:txEl>
                                              <p:pRg st="0" end="0"/>
                                            </p:txEl>
                                          </p:spTgt>
                                        </p:tgtEl>
                                      </p:cBhvr>
                                      <p:from x="100000" y="100000"/>
                                      <p:to x="80000" y="100000"/>
                                    </p:animScale>
                                    <p:anim by="(#ppt_h/3+#ppt_w*0.1)" calcmode="lin" valueType="num">
                                      <p:cBhvr additive="sum">
                                        <p:cTn id="10" dur="200" decel="100000" autoRev="1" fill="hold">
                                          <p:stCondLst>
                                            <p:cond delay="600"/>
                                          </p:stCondLst>
                                        </p:cTn>
                                        <p:tgtEl>
                                          <p:spTgt spid="76805">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76803"/>
                                        </p:tgtEl>
                                        <p:attrNameLst>
                                          <p:attrName>style.visibility</p:attrName>
                                        </p:attrNameLst>
                                      </p:cBhvr>
                                      <p:to>
                                        <p:strVal val="visible"/>
                                      </p:to>
                                    </p:set>
                                    <p:anim from="(-#ppt_w/2)" to="(#ppt_x)" calcmode="lin" valueType="num">
                                      <p:cBhvr>
                                        <p:cTn id="15" dur="600" fill="hold">
                                          <p:stCondLst>
                                            <p:cond delay="0"/>
                                          </p:stCondLst>
                                        </p:cTn>
                                        <p:tgtEl>
                                          <p:spTgt spid="76803"/>
                                        </p:tgtEl>
                                        <p:attrNameLst>
                                          <p:attrName>ppt_x</p:attrName>
                                        </p:attrNameLst>
                                      </p:cBhvr>
                                    </p:anim>
                                    <p:anim from="0" to="-1.0" calcmode="lin" valueType="num">
                                      <p:cBhvr>
                                        <p:cTn id="16" dur="200" decel="50000" autoRev="1" fill="hold">
                                          <p:stCondLst>
                                            <p:cond delay="600"/>
                                          </p:stCondLst>
                                        </p:cTn>
                                        <p:tgtEl>
                                          <p:spTgt spid="76803"/>
                                        </p:tgtEl>
                                        <p:attrNameLst>
                                          <p:attrName>xshear</p:attrName>
                                        </p:attrNameLst>
                                      </p:cBhvr>
                                    </p:anim>
                                    <p:animScale>
                                      <p:cBhvr>
                                        <p:cTn id="17" dur="200" decel="100000" autoRev="1" fill="hold">
                                          <p:stCondLst>
                                            <p:cond delay="600"/>
                                          </p:stCondLst>
                                        </p:cTn>
                                        <p:tgtEl>
                                          <p:spTgt spid="76803"/>
                                        </p:tgtEl>
                                      </p:cBhvr>
                                      <p:from x="100000" y="100000"/>
                                      <p:to x="80000" y="100000"/>
                                    </p:animScale>
                                    <p:anim by="(#ppt_h/3+#ppt_w*0.1)" calcmode="lin" valueType="num">
                                      <p:cBhvr additive="sum">
                                        <p:cTn id="18" dur="200" decel="100000" autoRev="1" fill="hold">
                                          <p:stCondLst>
                                            <p:cond delay="600"/>
                                          </p:stCondLst>
                                        </p:cTn>
                                        <p:tgtEl>
                                          <p:spTgt spid="76803"/>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76806"/>
                                        </p:tgtEl>
                                        <p:attrNameLst>
                                          <p:attrName>style.visibility</p:attrName>
                                        </p:attrNameLst>
                                      </p:cBhvr>
                                      <p:to>
                                        <p:strVal val="visible"/>
                                      </p:to>
                                    </p:set>
                                    <p:anim from="(-#ppt_w/2)" to="(#ppt_x)" calcmode="lin" valueType="num">
                                      <p:cBhvr>
                                        <p:cTn id="23" dur="600" fill="hold">
                                          <p:stCondLst>
                                            <p:cond delay="0"/>
                                          </p:stCondLst>
                                        </p:cTn>
                                        <p:tgtEl>
                                          <p:spTgt spid="76806"/>
                                        </p:tgtEl>
                                        <p:attrNameLst>
                                          <p:attrName>ppt_x</p:attrName>
                                        </p:attrNameLst>
                                      </p:cBhvr>
                                    </p:anim>
                                    <p:anim from="0" to="-1.0" calcmode="lin" valueType="num">
                                      <p:cBhvr>
                                        <p:cTn id="24" dur="200" decel="50000" autoRev="1" fill="hold">
                                          <p:stCondLst>
                                            <p:cond delay="600"/>
                                          </p:stCondLst>
                                        </p:cTn>
                                        <p:tgtEl>
                                          <p:spTgt spid="76806"/>
                                        </p:tgtEl>
                                        <p:attrNameLst>
                                          <p:attrName>xshear</p:attrName>
                                        </p:attrNameLst>
                                      </p:cBhvr>
                                    </p:anim>
                                    <p:animScale>
                                      <p:cBhvr>
                                        <p:cTn id="25" dur="200" decel="100000" autoRev="1" fill="hold">
                                          <p:stCondLst>
                                            <p:cond delay="600"/>
                                          </p:stCondLst>
                                        </p:cTn>
                                        <p:tgtEl>
                                          <p:spTgt spid="76806"/>
                                        </p:tgtEl>
                                      </p:cBhvr>
                                      <p:from x="100000" y="100000"/>
                                      <p:to x="80000" y="100000"/>
                                    </p:animScale>
                                    <p:anim by="(#ppt_h/3+#ppt_w*0.1)" calcmode="lin" valueType="num">
                                      <p:cBhvr additive="sum">
                                        <p:cTn id="26" dur="200" decel="100000" autoRev="1" fill="hold">
                                          <p:stCondLst>
                                            <p:cond delay="600"/>
                                          </p:stCondLst>
                                        </p:cTn>
                                        <p:tgtEl>
                                          <p:spTgt spid="7680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build="p"/>
      <p:bldP spid="7680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77813"/>
            <a:ext cx="9144000" cy="1139825"/>
          </a:xfrm>
        </p:spPr>
        <p:txBody>
          <a:bodyPr/>
          <a:lstStyle/>
          <a:p>
            <a:pPr eaLnBrk="1" hangingPunct="1">
              <a:defRPr/>
            </a:pPr>
            <a:r>
              <a:rPr lang="en-US" sz="4000" smtClean="0"/>
              <a:t>Chapter 15 – History of the Universe</a:t>
            </a:r>
          </a:p>
        </p:txBody>
      </p:sp>
      <p:sp>
        <p:nvSpPr>
          <p:cNvPr id="13315" name="Rectangle 3"/>
          <p:cNvSpPr>
            <a:spLocks noGrp="1" noChangeArrowheads="1"/>
          </p:cNvSpPr>
          <p:nvPr>
            <p:ph type="body" idx="1"/>
          </p:nvPr>
        </p:nvSpPr>
        <p:spPr/>
        <p:txBody>
          <a:bodyPr/>
          <a:lstStyle/>
          <a:p>
            <a:pPr eaLnBrk="1" hangingPunct="1">
              <a:defRPr/>
            </a:pPr>
            <a:r>
              <a:rPr lang="en-US" smtClean="0"/>
              <a:t>Section 2 – Characteristics of Stars</a:t>
            </a:r>
          </a:p>
          <a:p>
            <a:pPr eaLnBrk="1" hangingPunct="1">
              <a:buFont typeface="Wingdings" panose="05000000000000000000" pitchFamily="2" charset="2"/>
              <a:buNone/>
              <a:defRPr/>
            </a:pPr>
            <a:r>
              <a:rPr lang="en-US" smtClean="0"/>
              <a:t>	</a:t>
            </a:r>
          </a:p>
          <a:p>
            <a:pPr eaLnBrk="1" hangingPunct="1">
              <a:buFont typeface="Wingdings" panose="05000000000000000000" pitchFamily="2" charset="2"/>
              <a:buNone/>
              <a:defRPr/>
            </a:pPr>
            <a:r>
              <a:rPr lang="en-US" smtClean="0"/>
              <a:t>Standards</a:t>
            </a:r>
          </a:p>
          <a:p>
            <a:pPr lvl="1" eaLnBrk="1" hangingPunct="1">
              <a:defRPr/>
            </a:pPr>
            <a:r>
              <a:rPr lang="en-US" smtClean="0"/>
              <a:t>4.b – Students know that the Sun is one of many stars in the Milky Way galaxy and that stars may differ in size, temperature and color</a:t>
            </a:r>
          </a:p>
          <a:p>
            <a:pPr lvl="1" eaLnBrk="1" hangingPunct="1">
              <a:defRPr/>
            </a:pPr>
            <a:r>
              <a:rPr lang="en-US" smtClean="0"/>
              <a:t>4.c – Students know how to use astronomical units and light years as measures of distance between the Sun, stars and Earth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152400"/>
            <a:ext cx="8229600" cy="914400"/>
          </a:xfrm>
        </p:spPr>
        <p:txBody>
          <a:bodyPr/>
          <a:lstStyle/>
          <a:p>
            <a:pPr eaLnBrk="1" hangingPunct="1">
              <a:defRPr/>
            </a:pPr>
            <a:r>
              <a:rPr lang="en-US" smtClean="0"/>
              <a:t>The Lives of Stars</a:t>
            </a:r>
          </a:p>
        </p:txBody>
      </p:sp>
      <p:sp>
        <p:nvSpPr>
          <p:cNvPr id="70659" name="Rectangle 3"/>
          <p:cNvSpPr>
            <a:spLocks noGrp="1" noChangeArrowheads="1"/>
          </p:cNvSpPr>
          <p:nvPr>
            <p:ph type="body" sz="half" idx="1"/>
          </p:nvPr>
        </p:nvSpPr>
        <p:spPr>
          <a:xfrm>
            <a:off x="457200" y="1066800"/>
            <a:ext cx="8305800" cy="4530725"/>
          </a:xfrm>
        </p:spPr>
        <p:txBody>
          <a:bodyPr/>
          <a:lstStyle/>
          <a:p>
            <a:pPr eaLnBrk="1" hangingPunct="1">
              <a:defRPr/>
            </a:pPr>
            <a:r>
              <a:rPr lang="en-US" smtClean="0"/>
              <a:t>A star’s life history depends on its mass. After a star runs out of fuel, it becomes a white dwarf, a neutron star, or a black hole.</a:t>
            </a:r>
          </a:p>
        </p:txBody>
      </p:sp>
      <p:grpSp>
        <p:nvGrpSpPr>
          <p:cNvPr id="24580" name="Group 4"/>
          <p:cNvGrpSpPr>
            <a:grpSpLocks/>
          </p:cNvGrpSpPr>
          <p:nvPr/>
        </p:nvGrpSpPr>
        <p:grpSpPr bwMode="auto">
          <a:xfrm>
            <a:off x="0" y="2667000"/>
            <a:ext cx="7924800" cy="2286000"/>
            <a:chOff x="448" y="1873"/>
            <a:chExt cx="3909" cy="824"/>
          </a:xfrm>
        </p:grpSpPr>
        <p:pic>
          <p:nvPicPr>
            <p:cNvPr id="24587" name="Picture 5" descr="StarsGU_J138-39_Lives1A-1_sx6997b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 y="1873"/>
              <a:ext cx="1180"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6" descr="StarsGU_J138-39_Lives1A-2_sx6997b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873"/>
              <a:ext cx="440"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7" descr="StarsGU_J138-39_Lives1A-3_sx6997b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0" y="1873"/>
              <a:ext cx="1039"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8" descr="StarsGU_J138-39_Lives1A-4_sx6997b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4" y="1873"/>
              <a:ext cx="1293"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81" name="Group 9"/>
          <p:cNvGrpSpPr>
            <a:grpSpLocks/>
          </p:cNvGrpSpPr>
          <p:nvPr/>
        </p:nvGrpSpPr>
        <p:grpSpPr bwMode="auto">
          <a:xfrm>
            <a:off x="1752600" y="4800600"/>
            <a:ext cx="7391400" cy="2057400"/>
            <a:chOff x="1678" y="2929"/>
            <a:chExt cx="3561" cy="864"/>
          </a:xfrm>
        </p:grpSpPr>
        <p:pic>
          <p:nvPicPr>
            <p:cNvPr id="24585" name="Picture 10" descr="StarsGU_J138-39_Lives1B-1_sx6997b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8" y="2929"/>
              <a:ext cx="2299"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586" name="Object 11"/>
            <p:cNvGraphicFramePr>
              <a:graphicFrameLocks noChangeAspect="1"/>
            </p:cNvGraphicFramePr>
            <p:nvPr/>
          </p:nvGraphicFramePr>
          <p:xfrm>
            <a:off x="3974" y="2929"/>
            <a:ext cx="1265" cy="864"/>
          </p:xfrm>
          <a:graphic>
            <a:graphicData uri="http://schemas.openxmlformats.org/presentationml/2006/ole">
              <mc:AlternateContent xmlns:mc="http://schemas.openxmlformats.org/markup-compatibility/2006">
                <mc:Choice xmlns:v="urn:schemas-microsoft-com:vml" Requires="v">
                  <p:oleObj spid="_x0000_s24592" name="Image" r:id="rId9" imgW="2844444" imgH="1942857" progId="Photoshop.Image.8">
                    <p:embed/>
                  </p:oleObj>
                </mc:Choice>
                <mc:Fallback>
                  <p:oleObj name="Image" r:id="rId9" imgW="2844444" imgH="1942857" progId="Photoshop.Image.8">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74" y="2929"/>
                          <a:ext cx="1265"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cxnSp>
        <p:nvCxnSpPr>
          <p:cNvPr id="24582" name="AutoShape 12"/>
          <p:cNvCxnSpPr>
            <a:cxnSpLocks noChangeShapeType="1"/>
          </p:cNvCxnSpPr>
          <p:nvPr/>
        </p:nvCxnSpPr>
        <p:spPr bwMode="auto">
          <a:xfrm flipH="1">
            <a:off x="1752600" y="3810000"/>
            <a:ext cx="6172200" cy="2019300"/>
          </a:xfrm>
          <a:prstGeom prst="bentConnector5">
            <a:avLst>
              <a:gd name="adj1" fmla="val -3676"/>
              <a:gd name="adj2" fmla="val 46458"/>
              <a:gd name="adj3" fmla="val 103704"/>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4583" name="Text Box 13"/>
          <p:cNvSpPr txBox="1">
            <a:spLocks noChangeArrowheads="1"/>
          </p:cNvSpPr>
          <p:nvPr/>
        </p:nvSpPr>
        <p:spPr bwMode="auto">
          <a:xfrm>
            <a:off x="762000" y="28194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t>Low/Med mass protostar – Low/Med mass star – Red Giant</a:t>
            </a:r>
          </a:p>
        </p:txBody>
      </p:sp>
      <p:sp>
        <p:nvSpPr>
          <p:cNvPr id="24584" name="Text Box 14"/>
          <p:cNvSpPr txBox="1">
            <a:spLocks noChangeArrowheads="1"/>
          </p:cNvSpPr>
          <p:nvPr/>
        </p:nvSpPr>
        <p:spPr bwMode="auto">
          <a:xfrm>
            <a:off x="4114800" y="64008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t>Planetary nebula – White dwarf</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2133600"/>
            <a:ext cx="9144000" cy="4343400"/>
            <a:chOff x="158" y="1344"/>
            <a:chExt cx="5328" cy="2112"/>
          </a:xfrm>
        </p:grpSpPr>
        <p:grpSp>
          <p:nvGrpSpPr>
            <p:cNvPr id="25611" name="Group 3"/>
            <p:cNvGrpSpPr>
              <a:grpSpLocks/>
            </p:cNvGrpSpPr>
            <p:nvPr/>
          </p:nvGrpSpPr>
          <p:grpSpPr bwMode="auto">
            <a:xfrm>
              <a:off x="158" y="1344"/>
              <a:ext cx="5328" cy="2112"/>
              <a:chOff x="192" y="1392"/>
              <a:chExt cx="5328" cy="2112"/>
            </a:xfrm>
          </p:grpSpPr>
          <p:sp>
            <p:nvSpPr>
              <p:cNvPr id="25615" name="Rectangle 4"/>
              <p:cNvSpPr>
                <a:spLocks noChangeArrowheads="1"/>
              </p:cNvSpPr>
              <p:nvPr/>
            </p:nvSpPr>
            <p:spPr bwMode="auto">
              <a:xfrm>
                <a:off x="192" y="1392"/>
                <a:ext cx="5328" cy="2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pic>
            <p:nvPicPr>
              <p:cNvPr id="25616" name="Picture 5" descr="StarsGU_J138-39_Lives2A-1_sx6997b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1440"/>
                <a:ext cx="830" cy="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12" name="Picture 6" descr="StarsGU_J138-39_Lives2A-2_sx6997b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 y="1392"/>
              <a:ext cx="751" cy="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7" descr="StarsGU_J138-39_Lives2A-3_sx6997b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6" y="1392"/>
              <a:ext cx="666" cy="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8" descr="StarsGU_J138-39_Lives2A-4_sx6997b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4" y="1392"/>
              <a:ext cx="1700" cy="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03" name="Group 9"/>
          <p:cNvGrpSpPr>
            <a:grpSpLocks/>
          </p:cNvGrpSpPr>
          <p:nvPr/>
        </p:nvGrpSpPr>
        <p:grpSpPr bwMode="auto">
          <a:xfrm>
            <a:off x="2590800" y="4419600"/>
            <a:ext cx="6096000" cy="2438400"/>
            <a:chOff x="1920" y="2607"/>
            <a:chExt cx="3056" cy="1281"/>
          </a:xfrm>
        </p:grpSpPr>
        <p:pic>
          <p:nvPicPr>
            <p:cNvPr id="25609" name="Picture 10" descr="StarsGU_J138-39_Lives2B-1_sx6997b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 y="2607"/>
              <a:ext cx="1722" cy="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1" descr="StarsGU_J138-39_Lives2B-2_sx6997b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0" y="2608"/>
              <a:ext cx="1336" cy="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716" name="Rectangle 12"/>
          <p:cNvSpPr>
            <a:spLocks noGrp="1" noChangeArrowheads="1"/>
          </p:cNvSpPr>
          <p:nvPr>
            <p:ph type="title"/>
          </p:nvPr>
        </p:nvSpPr>
        <p:spPr>
          <a:xfrm>
            <a:off x="457200" y="0"/>
            <a:ext cx="8229600" cy="990600"/>
          </a:xfrm>
        </p:spPr>
        <p:txBody>
          <a:bodyPr/>
          <a:lstStyle/>
          <a:p>
            <a:pPr eaLnBrk="1" hangingPunct="1">
              <a:defRPr/>
            </a:pPr>
            <a:r>
              <a:rPr lang="en-US" smtClean="0"/>
              <a:t>The Lives of Stars</a:t>
            </a:r>
          </a:p>
        </p:txBody>
      </p:sp>
      <p:sp>
        <p:nvSpPr>
          <p:cNvPr id="72717" name="Rectangle 13"/>
          <p:cNvSpPr>
            <a:spLocks noGrp="1" noChangeArrowheads="1"/>
          </p:cNvSpPr>
          <p:nvPr>
            <p:ph type="body" idx="1"/>
          </p:nvPr>
        </p:nvSpPr>
        <p:spPr>
          <a:xfrm>
            <a:off x="381000" y="1066800"/>
            <a:ext cx="8458200" cy="1066800"/>
          </a:xfrm>
        </p:spPr>
        <p:txBody>
          <a:bodyPr/>
          <a:lstStyle/>
          <a:p>
            <a:pPr eaLnBrk="1" hangingPunct="1">
              <a:defRPr/>
            </a:pPr>
            <a:r>
              <a:rPr lang="en-US" smtClean="0"/>
              <a:t>A star’s life history depends on its mass. After a star runs out of fuel, it becomes a white dwarf, a neutron star, or a black hole.</a:t>
            </a:r>
          </a:p>
        </p:txBody>
      </p:sp>
      <p:cxnSp>
        <p:nvCxnSpPr>
          <p:cNvPr id="25606" name="AutoShape 14"/>
          <p:cNvCxnSpPr>
            <a:cxnSpLocks noChangeShapeType="1"/>
          </p:cNvCxnSpPr>
          <p:nvPr/>
        </p:nvCxnSpPr>
        <p:spPr bwMode="auto">
          <a:xfrm flipH="1">
            <a:off x="2590800" y="3544888"/>
            <a:ext cx="4146550" cy="2093912"/>
          </a:xfrm>
          <a:prstGeom prst="bentConnector5">
            <a:avLst>
              <a:gd name="adj1" fmla="val -5514"/>
              <a:gd name="adj2" fmla="val 40861"/>
              <a:gd name="adj3" fmla="val 105514"/>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5607" name="Text Box 15"/>
          <p:cNvSpPr txBox="1">
            <a:spLocks noChangeArrowheads="1"/>
          </p:cNvSpPr>
          <p:nvPr/>
        </p:nvSpPr>
        <p:spPr bwMode="auto">
          <a:xfrm>
            <a:off x="304800" y="28194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t>High mass protostar – High mass star – SuperGiant</a:t>
            </a:r>
          </a:p>
        </p:txBody>
      </p:sp>
      <p:sp>
        <p:nvSpPr>
          <p:cNvPr id="25608" name="Text Box 16"/>
          <p:cNvSpPr txBox="1">
            <a:spLocks noChangeArrowheads="1"/>
          </p:cNvSpPr>
          <p:nvPr/>
        </p:nvSpPr>
        <p:spPr bwMode="auto">
          <a:xfrm>
            <a:off x="2819400" y="64008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t>Supernova – Neutron star or Black Hole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smtClean="0"/>
              <a:t>Classifying Stars</a:t>
            </a:r>
          </a:p>
        </p:txBody>
      </p:sp>
      <p:sp>
        <p:nvSpPr>
          <p:cNvPr id="60419" name="Rectangle 3"/>
          <p:cNvSpPr>
            <a:spLocks noGrp="1" noChangeArrowheads="1"/>
          </p:cNvSpPr>
          <p:nvPr>
            <p:ph type="body" idx="1"/>
          </p:nvPr>
        </p:nvSpPr>
        <p:spPr>
          <a:xfrm>
            <a:off x="228600" y="1600200"/>
            <a:ext cx="8915400" cy="4530725"/>
          </a:xfrm>
        </p:spPr>
        <p:txBody>
          <a:bodyPr/>
          <a:lstStyle/>
          <a:p>
            <a:pPr eaLnBrk="1" hangingPunct="1">
              <a:defRPr/>
            </a:pPr>
            <a:r>
              <a:rPr lang="en-US" smtClean="0"/>
              <a:t>Characteristics used to classify stars include color, temperature, size, composition and brightness</a:t>
            </a:r>
          </a:p>
          <a:p>
            <a:pPr lvl="1" eaLnBrk="1" hangingPunct="1">
              <a:defRPr/>
            </a:pPr>
            <a:r>
              <a:rPr lang="en-US" smtClean="0">
                <a:solidFill>
                  <a:srgbClr val="FFFF00"/>
                </a:solidFill>
                <a:effectLst>
                  <a:outerShdw blurRad="38100" dist="38100" dir="2700000" algn="tl">
                    <a:srgbClr val="FFFFFF"/>
                  </a:outerShdw>
                </a:effectLst>
              </a:rPr>
              <a:t>Color – red, red-orange, yellow, white, blue</a:t>
            </a:r>
          </a:p>
          <a:p>
            <a:pPr lvl="1" eaLnBrk="1" hangingPunct="1">
              <a:defRPr/>
            </a:pPr>
            <a:r>
              <a:rPr lang="en-US" smtClean="0">
                <a:solidFill>
                  <a:srgbClr val="FFFF00"/>
                </a:solidFill>
                <a:effectLst>
                  <a:outerShdw blurRad="38100" dist="38100" dir="2700000" algn="tl">
                    <a:srgbClr val="FFFFFF"/>
                  </a:outerShdw>
                </a:effectLst>
              </a:rPr>
              <a:t>Temperature – ranges from 3,000 to 50,000</a:t>
            </a:r>
          </a:p>
          <a:p>
            <a:pPr lvl="1" eaLnBrk="1" hangingPunct="1">
              <a:defRPr/>
            </a:pPr>
            <a:r>
              <a:rPr lang="en-US" smtClean="0">
                <a:solidFill>
                  <a:srgbClr val="FFFF00"/>
                </a:solidFill>
                <a:effectLst>
                  <a:outerShdw blurRad="38100" dist="38100" dir="2700000" algn="tl">
                    <a:srgbClr val="FFFFFF"/>
                  </a:outerShdw>
                </a:effectLst>
              </a:rPr>
              <a:t>Size – super giant, giant, medium, dwarf, neutron</a:t>
            </a:r>
          </a:p>
          <a:p>
            <a:pPr lvl="1" eaLnBrk="1" hangingPunct="1">
              <a:defRPr/>
            </a:pPr>
            <a:r>
              <a:rPr lang="en-US" smtClean="0">
                <a:solidFill>
                  <a:srgbClr val="FFFF00"/>
                </a:solidFill>
                <a:effectLst>
                  <a:outerShdw blurRad="38100" dist="38100" dir="2700000" algn="tl">
                    <a:srgbClr val="FFFFFF"/>
                  </a:outerShdw>
                </a:effectLst>
              </a:rPr>
              <a:t>Composition – what makes up the star (elements)</a:t>
            </a:r>
          </a:p>
          <a:p>
            <a:pPr lvl="1" eaLnBrk="1" hangingPunct="1">
              <a:defRPr/>
            </a:pPr>
            <a:r>
              <a:rPr lang="en-US" smtClean="0">
                <a:solidFill>
                  <a:srgbClr val="FFFF00"/>
                </a:solidFill>
                <a:effectLst>
                  <a:outerShdw blurRad="38100" dist="38100" dir="2700000" algn="tl">
                    <a:srgbClr val="FFFFFF"/>
                  </a:outerShdw>
                </a:effectLst>
              </a:rPr>
              <a:t>Brightness – how much light it gives off</a:t>
            </a:r>
          </a:p>
          <a:p>
            <a:pPr lvl="1" eaLnBrk="1" hangingPunct="1">
              <a:defRPr/>
            </a:pPr>
            <a:endParaRPr lang="en-US" smtClean="0">
              <a:solidFill>
                <a:srgbClr val="FFFF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US" smtClean="0"/>
              <a:t>Star Size</a:t>
            </a:r>
          </a:p>
        </p:txBody>
      </p:sp>
      <p:sp>
        <p:nvSpPr>
          <p:cNvPr id="62467" name="Rectangle 3"/>
          <p:cNvSpPr>
            <a:spLocks noGrp="1" noChangeArrowheads="1"/>
          </p:cNvSpPr>
          <p:nvPr>
            <p:ph type="body" idx="1"/>
          </p:nvPr>
        </p:nvSpPr>
        <p:spPr>
          <a:xfrm>
            <a:off x="0" y="1371600"/>
            <a:ext cx="9144000" cy="4530725"/>
          </a:xfrm>
        </p:spPr>
        <p:txBody>
          <a:bodyPr/>
          <a:lstStyle/>
          <a:p>
            <a:pPr eaLnBrk="1" hangingPunct="1">
              <a:defRPr/>
            </a:pPr>
            <a:r>
              <a:rPr lang="en-US" smtClean="0">
                <a:solidFill>
                  <a:srgbClr val="FFFF00"/>
                </a:solidFill>
                <a:effectLst>
                  <a:outerShdw blurRad="38100" dist="38100" dir="2700000" algn="tl">
                    <a:srgbClr val="FFFFFF"/>
                  </a:outerShdw>
                </a:effectLst>
              </a:rPr>
              <a:t>Stars vary greatly in size. Giant stars are typically 10 to 100 times larger than the sun and more than 1,000 times the size of a white dwarf.</a:t>
            </a:r>
          </a:p>
        </p:txBody>
      </p:sp>
      <p:pic>
        <p:nvPicPr>
          <p:cNvPr id="8196" name="Picture 4" descr="StarsGU_J127_StarSize_sx6471b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8000"/>
            <a:ext cx="7620000"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0"/>
            <a:ext cx="8229600" cy="808038"/>
          </a:xfrm>
        </p:spPr>
        <p:txBody>
          <a:bodyPr/>
          <a:lstStyle/>
          <a:p>
            <a:pPr eaLnBrk="1" hangingPunct="1">
              <a:defRPr/>
            </a:pPr>
            <a:r>
              <a:rPr lang="en-US" dirty="0" smtClean="0">
                <a:hlinkClick r:id="rId2"/>
              </a:rPr>
              <a:t>Star Comparison</a:t>
            </a:r>
            <a:endParaRPr lang="en-US" dirty="0" smtClean="0"/>
          </a:p>
        </p:txBody>
      </p:sp>
      <p:pic>
        <p:nvPicPr>
          <p:cNvPr id="9219" name="Picture 3" descr="star1"/>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33400" y="1046163"/>
            <a:ext cx="8305800" cy="5811837"/>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en-US" smtClean="0"/>
              <a:t>Star Spectrums</a:t>
            </a:r>
          </a:p>
        </p:txBody>
      </p:sp>
      <p:sp>
        <p:nvSpPr>
          <p:cNvPr id="64515" name="Rectangle 3"/>
          <p:cNvSpPr>
            <a:spLocks noGrp="1" noChangeArrowheads="1"/>
          </p:cNvSpPr>
          <p:nvPr>
            <p:ph type="body" idx="1"/>
          </p:nvPr>
        </p:nvSpPr>
        <p:spPr>
          <a:xfrm>
            <a:off x="0" y="1157288"/>
            <a:ext cx="9144000" cy="4530725"/>
          </a:xfrm>
        </p:spPr>
        <p:txBody>
          <a:bodyPr/>
          <a:lstStyle/>
          <a:p>
            <a:pPr eaLnBrk="1" hangingPunct="1">
              <a:defRPr/>
            </a:pPr>
            <a:r>
              <a:rPr lang="en-US" dirty="0" smtClean="0"/>
              <a:t>Astronomers can use line spectrums to identify the chemical elements in a star. Each element produces a characteristic pattern of spectral lines.  Click for </a:t>
            </a:r>
            <a:r>
              <a:rPr lang="en-US" dirty="0" smtClean="0">
                <a:hlinkClick r:id="rId3"/>
              </a:rPr>
              <a:t>video</a:t>
            </a:r>
            <a:r>
              <a:rPr lang="en-US" dirty="0" smtClean="0"/>
              <a:t> </a:t>
            </a:r>
          </a:p>
        </p:txBody>
      </p:sp>
      <p:grpSp>
        <p:nvGrpSpPr>
          <p:cNvPr id="10244" name="Group 9"/>
          <p:cNvGrpSpPr>
            <a:grpSpLocks/>
          </p:cNvGrpSpPr>
          <p:nvPr/>
        </p:nvGrpSpPr>
        <p:grpSpPr bwMode="auto">
          <a:xfrm>
            <a:off x="2133600" y="3276600"/>
            <a:ext cx="6276975" cy="3352800"/>
            <a:chOff x="1680" y="2064"/>
            <a:chExt cx="3954" cy="2112"/>
          </a:xfrm>
        </p:grpSpPr>
        <p:pic>
          <p:nvPicPr>
            <p:cNvPr id="10249" name="Picture 4" descr="StarsGU_J128_Spectrums1_sx6472b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0" y="2064"/>
              <a:ext cx="3954"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5" descr="StarsGU_J128_Spectrums2_sx6472b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 y="2640"/>
              <a:ext cx="3756"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6" descr="StarsGU_J128_Spectrums3_sx6472b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0" y="3208"/>
              <a:ext cx="3779"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7" descr="StarsGU_J128_Spectrums4_sx6472b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0" y="3781"/>
              <a:ext cx="3807"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5" name="Text Box 10"/>
          <p:cNvSpPr txBox="1">
            <a:spLocks noChangeArrowheads="1"/>
          </p:cNvSpPr>
          <p:nvPr/>
        </p:nvSpPr>
        <p:spPr bwMode="auto">
          <a:xfrm>
            <a:off x="7086600" y="3276600"/>
            <a:ext cx="205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800" b="1"/>
              <a:t>Hydrogen</a:t>
            </a:r>
          </a:p>
        </p:txBody>
      </p:sp>
      <p:sp>
        <p:nvSpPr>
          <p:cNvPr id="10246" name="Text Box 11"/>
          <p:cNvSpPr txBox="1">
            <a:spLocks noChangeArrowheads="1"/>
          </p:cNvSpPr>
          <p:nvPr/>
        </p:nvSpPr>
        <p:spPr bwMode="auto">
          <a:xfrm>
            <a:off x="7086600" y="4191000"/>
            <a:ext cx="205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800" b="1"/>
              <a:t>Helium</a:t>
            </a:r>
          </a:p>
        </p:txBody>
      </p:sp>
      <p:sp>
        <p:nvSpPr>
          <p:cNvPr id="10247" name="Text Box 12"/>
          <p:cNvSpPr txBox="1">
            <a:spLocks noChangeArrowheads="1"/>
          </p:cNvSpPr>
          <p:nvPr/>
        </p:nvSpPr>
        <p:spPr bwMode="auto">
          <a:xfrm>
            <a:off x="7086600" y="5105400"/>
            <a:ext cx="205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800" b="1"/>
              <a:t>Sodium</a:t>
            </a:r>
          </a:p>
        </p:txBody>
      </p:sp>
      <p:sp>
        <p:nvSpPr>
          <p:cNvPr id="10248" name="Text Box 13"/>
          <p:cNvSpPr txBox="1">
            <a:spLocks noChangeArrowheads="1"/>
          </p:cNvSpPr>
          <p:nvPr/>
        </p:nvSpPr>
        <p:spPr bwMode="auto">
          <a:xfrm>
            <a:off x="7086600" y="6019800"/>
            <a:ext cx="205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800" b="1"/>
              <a:t>Calcium</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1139825"/>
          </a:xfrm>
        </p:spPr>
        <p:txBody>
          <a:bodyPr/>
          <a:lstStyle/>
          <a:p>
            <a:pPr eaLnBrk="1" hangingPunct="1">
              <a:defRPr/>
            </a:pPr>
            <a:r>
              <a:rPr lang="en-US" smtClean="0"/>
              <a:t>Brightness of Stars</a:t>
            </a:r>
          </a:p>
        </p:txBody>
      </p:sp>
      <p:sp>
        <p:nvSpPr>
          <p:cNvPr id="26627" name="Rectangle 3"/>
          <p:cNvSpPr>
            <a:spLocks noGrp="1" noChangeArrowheads="1"/>
          </p:cNvSpPr>
          <p:nvPr>
            <p:ph type="body" idx="1"/>
          </p:nvPr>
        </p:nvSpPr>
        <p:spPr>
          <a:xfrm>
            <a:off x="152400" y="1066800"/>
            <a:ext cx="8458200" cy="762000"/>
          </a:xfrm>
        </p:spPr>
        <p:txBody>
          <a:bodyPr/>
          <a:lstStyle/>
          <a:p>
            <a:pPr eaLnBrk="1" hangingPunct="1">
              <a:lnSpc>
                <a:spcPct val="80000"/>
              </a:lnSpc>
              <a:defRPr/>
            </a:pPr>
            <a:r>
              <a:rPr lang="en-US" dirty="0" smtClean="0"/>
              <a:t>The brightness of a star depends on both its size and </a:t>
            </a:r>
            <a:r>
              <a:rPr lang="en-US" dirty="0" smtClean="0"/>
              <a:t>temperature – </a:t>
            </a:r>
            <a:r>
              <a:rPr lang="en-US" dirty="0" smtClean="0">
                <a:hlinkClick r:id="rId2"/>
              </a:rPr>
              <a:t>brightness video </a:t>
            </a:r>
            <a:endParaRPr lang="en-US" dirty="0" smtClean="0"/>
          </a:p>
        </p:txBody>
      </p:sp>
      <p:sp>
        <p:nvSpPr>
          <p:cNvPr id="26633" name="Rectangle 9"/>
          <p:cNvSpPr>
            <a:spLocks noChangeArrowheads="1"/>
          </p:cNvSpPr>
          <p:nvPr/>
        </p:nvSpPr>
        <p:spPr bwMode="auto">
          <a:xfrm>
            <a:off x="4419600" y="2209800"/>
            <a:ext cx="472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r>
              <a:rPr lang="en-US" altLang="en-US" u="sng"/>
              <a:t>Apparent Magnitude</a:t>
            </a:r>
            <a:r>
              <a:rPr lang="en-US" altLang="en-US"/>
              <a:t> – brightness of a star as seen from earth</a:t>
            </a:r>
          </a:p>
        </p:txBody>
      </p:sp>
      <p:sp>
        <p:nvSpPr>
          <p:cNvPr id="26660" name="Rectangle 36"/>
          <p:cNvSpPr>
            <a:spLocks noChangeArrowheads="1"/>
          </p:cNvSpPr>
          <p:nvPr/>
        </p:nvSpPr>
        <p:spPr bwMode="auto">
          <a:xfrm>
            <a:off x="4495800" y="3810000"/>
            <a:ext cx="464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r>
              <a:rPr lang="en-US" altLang="en-US" u="sng"/>
              <a:t>Absolute Magnitude</a:t>
            </a:r>
            <a:r>
              <a:rPr lang="en-US" altLang="en-US"/>
              <a:t> – the brightness a star would have if it were at a standard distance from earth (all stars same distance)</a:t>
            </a:r>
          </a:p>
        </p:txBody>
      </p:sp>
      <p:pic>
        <p:nvPicPr>
          <p:cNvPr id="26662" name="Picture 38" descr="apparent-magnitu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41354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slide(fromBottom)">
                                      <p:cBhvr>
                                        <p:cTn id="7" dur="500"/>
                                        <p:tgtEl>
                                          <p:spTgt spid="26627">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26662"/>
                                        </p:tgtEl>
                                        <p:attrNameLst>
                                          <p:attrName>style.visibility</p:attrName>
                                        </p:attrNameLst>
                                      </p:cBhvr>
                                      <p:to>
                                        <p:strVal val="visible"/>
                                      </p:to>
                                    </p:set>
                                    <p:animEffect transition="in" filter="slide(fromBottom)">
                                      <p:cBhvr>
                                        <p:cTn id="10" dur="500"/>
                                        <p:tgtEl>
                                          <p:spTgt spid="2666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6633"/>
                                        </p:tgtEl>
                                        <p:attrNameLst>
                                          <p:attrName>style.visibility</p:attrName>
                                        </p:attrNameLst>
                                      </p:cBhvr>
                                      <p:to>
                                        <p:strVal val="visible"/>
                                      </p:to>
                                    </p:set>
                                    <p:animEffect transition="in" filter="slide(fromBottom)">
                                      <p:cBhvr>
                                        <p:cTn id="15" dur="500"/>
                                        <p:tgtEl>
                                          <p:spTgt spid="2663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26660"/>
                                        </p:tgtEl>
                                        <p:attrNameLst>
                                          <p:attrName>style.visibility</p:attrName>
                                        </p:attrNameLst>
                                      </p:cBhvr>
                                      <p:to>
                                        <p:strVal val="visible"/>
                                      </p:to>
                                    </p:set>
                                    <p:animEffect transition="in" filter="slide(fromBottom)">
                                      <p:cBhvr>
                                        <p:cTn id="20" dur="500"/>
                                        <p:tgtEl>
                                          <p:spTgt spid="26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26633" grpId="0"/>
      <p:bldP spid="266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mtClean="0"/>
              <a:t>Distances to Stars</a:t>
            </a:r>
          </a:p>
        </p:txBody>
      </p:sp>
      <p:sp>
        <p:nvSpPr>
          <p:cNvPr id="14339" name="Rectangle 3"/>
          <p:cNvSpPr>
            <a:spLocks noGrp="1" noChangeArrowheads="1"/>
          </p:cNvSpPr>
          <p:nvPr>
            <p:ph type="body" idx="1"/>
          </p:nvPr>
        </p:nvSpPr>
        <p:spPr>
          <a:xfrm>
            <a:off x="457200" y="1447800"/>
            <a:ext cx="8229600" cy="2362200"/>
          </a:xfrm>
        </p:spPr>
        <p:txBody>
          <a:bodyPr/>
          <a:lstStyle/>
          <a:p>
            <a:pPr eaLnBrk="1" hangingPunct="1">
              <a:defRPr/>
            </a:pPr>
            <a:r>
              <a:rPr lang="en-US" smtClean="0">
                <a:solidFill>
                  <a:srgbClr val="FFFFFF"/>
                </a:solidFill>
              </a:rPr>
              <a:t>Astronomical Unit (AU) – the average distance from Earth to the sun </a:t>
            </a:r>
            <a:r>
              <a:rPr lang="en-US" smtClean="0">
                <a:solidFill>
                  <a:srgbClr val="FFFF00"/>
                </a:solidFill>
                <a:effectLst>
                  <a:outerShdw blurRad="38100" dist="38100" dir="2700000" algn="tl">
                    <a:srgbClr val="FFFFFF"/>
                  </a:outerShdw>
                </a:effectLst>
              </a:rPr>
              <a:t>(150 million kilometers or 93 million miles)</a:t>
            </a:r>
          </a:p>
          <a:p>
            <a:pPr eaLnBrk="1" hangingPunct="1">
              <a:buFont typeface="Wingdings" panose="05000000000000000000" pitchFamily="2" charset="2"/>
              <a:buNone/>
              <a:defRPr/>
            </a:pPr>
            <a:endParaRPr lang="en-US" smtClean="0"/>
          </a:p>
        </p:txBody>
      </p:sp>
      <p:sp>
        <p:nvSpPr>
          <p:cNvPr id="14352" name="Rectangle 16"/>
          <p:cNvSpPr>
            <a:spLocks noChangeArrowheads="1"/>
          </p:cNvSpPr>
          <p:nvPr/>
        </p:nvSpPr>
        <p:spPr bwMode="auto">
          <a:xfrm>
            <a:off x="381000" y="3200400"/>
            <a:ext cx="472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r>
              <a:rPr lang="en-US" altLang="en-US" dirty="0">
                <a:solidFill>
                  <a:srgbClr val="FFFFFF"/>
                </a:solidFill>
              </a:rPr>
              <a:t>Light-year – distance light travels in one year about 9.5 million </a:t>
            </a:r>
            <a:r>
              <a:rPr lang="en-US" altLang="en-US" dirty="0" err="1">
                <a:solidFill>
                  <a:srgbClr val="FFFFFF"/>
                </a:solidFill>
              </a:rPr>
              <a:t>million</a:t>
            </a:r>
            <a:r>
              <a:rPr lang="en-US" altLang="en-US" dirty="0">
                <a:solidFill>
                  <a:srgbClr val="FFFFFF"/>
                </a:solidFill>
              </a:rPr>
              <a:t> </a:t>
            </a:r>
            <a:r>
              <a:rPr lang="en-US" altLang="en-US" dirty="0" smtClean="0">
                <a:solidFill>
                  <a:srgbClr val="FFFFFF"/>
                </a:solidFill>
              </a:rPr>
              <a:t>kilometers</a:t>
            </a:r>
          </a:p>
          <a:p>
            <a:pPr eaLnBrk="1" hangingPunct="1"/>
            <a:r>
              <a:rPr lang="en-US" altLang="en-US" dirty="0" smtClean="0">
                <a:solidFill>
                  <a:srgbClr val="FFFFFF"/>
                </a:solidFill>
                <a:hlinkClick r:id="rId2"/>
              </a:rPr>
              <a:t>Distances video </a:t>
            </a:r>
            <a:endParaRPr lang="en-US" altLang="en-US" dirty="0">
              <a:solidFill>
                <a:srgbClr val="FFFFFF"/>
              </a:solidFill>
            </a:endParaRPr>
          </a:p>
        </p:txBody>
      </p:sp>
      <p:pic>
        <p:nvPicPr>
          <p:cNvPr id="14370" name="Picture 34" descr="FG02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971800"/>
            <a:ext cx="3733800" cy="36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2" name="Picture 36" descr="toys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6362" y="47625"/>
            <a:ext cx="11890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amond(in)">
                                      <p:cBhvr>
                                        <p:cTn id="7" dur="2000"/>
                                        <p:tgtEl>
                                          <p:spTgt spid="14339">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4370"/>
                                        </p:tgtEl>
                                        <p:attrNameLst>
                                          <p:attrName>style.visibility</p:attrName>
                                        </p:attrNameLst>
                                      </p:cBhvr>
                                      <p:to>
                                        <p:strVal val="visible"/>
                                      </p:to>
                                    </p:set>
                                    <p:animEffect transition="in" filter="diamond(in)">
                                      <p:cBhvr>
                                        <p:cTn id="10" dur="2000"/>
                                        <p:tgtEl>
                                          <p:spTgt spid="143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4352"/>
                                        </p:tgtEl>
                                        <p:attrNameLst>
                                          <p:attrName>style.visibility</p:attrName>
                                        </p:attrNameLst>
                                      </p:cBhvr>
                                      <p:to>
                                        <p:strVal val="visible"/>
                                      </p:to>
                                    </p:set>
                                    <p:animEffect transition="in" filter="diamond(in)">
                                      <p:cBhvr>
                                        <p:cTn id="15" dur="2000"/>
                                        <p:tgtEl>
                                          <p:spTgt spid="14352"/>
                                        </p:tgtEl>
                                      </p:cBhvr>
                                    </p:animEffect>
                                  </p:childTnLst>
                                </p:cTn>
                              </p:par>
                              <p:par>
                                <p:cTn id="16" presetID="8" presetClass="entr" presetSubtype="16" fill="hold" nodeType="withEffect">
                                  <p:stCondLst>
                                    <p:cond delay="0"/>
                                  </p:stCondLst>
                                  <p:childTnLst>
                                    <p:set>
                                      <p:cBhvr>
                                        <p:cTn id="17" dur="1" fill="hold">
                                          <p:stCondLst>
                                            <p:cond delay="0"/>
                                          </p:stCondLst>
                                        </p:cTn>
                                        <p:tgtEl>
                                          <p:spTgt spid="14372"/>
                                        </p:tgtEl>
                                        <p:attrNameLst>
                                          <p:attrName>style.visibility</p:attrName>
                                        </p:attrNameLst>
                                      </p:cBhvr>
                                      <p:to>
                                        <p:strVal val="visible"/>
                                      </p:to>
                                    </p:set>
                                    <p:animEffect transition="in" filter="diamond(in)">
                                      <p:cBhvr>
                                        <p:cTn id="18" dur="2000"/>
                                        <p:tgtEl>
                                          <p:spTgt spid="14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143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1139825"/>
          </a:xfrm>
        </p:spPr>
        <p:txBody>
          <a:bodyPr/>
          <a:lstStyle/>
          <a:p>
            <a:pPr eaLnBrk="1" hangingPunct="1">
              <a:defRPr/>
            </a:pPr>
            <a:r>
              <a:rPr lang="en-US" smtClean="0"/>
              <a:t>Measuring Distances to Stars</a:t>
            </a:r>
          </a:p>
        </p:txBody>
      </p:sp>
      <p:sp>
        <p:nvSpPr>
          <p:cNvPr id="15363" name="Rectangle 3"/>
          <p:cNvSpPr>
            <a:spLocks noGrp="1" noChangeArrowheads="1"/>
          </p:cNvSpPr>
          <p:nvPr>
            <p:ph type="body" idx="1"/>
          </p:nvPr>
        </p:nvSpPr>
        <p:spPr>
          <a:xfrm>
            <a:off x="533400" y="1600200"/>
            <a:ext cx="8077200" cy="1295400"/>
          </a:xfrm>
        </p:spPr>
        <p:txBody>
          <a:bodyPr/>
          <a:lstStyle/>
          <a:p>
            <a:pPr eaLnBrk="1" hangingPunct="1">
              <a:defRPr/>
            </a:pPr>
            <a:r>
              <a:rPr lang="en-US" dirty="0" smtClean="0"/>
              <a:t>Astronomers often use </a:t>
            </a:r>
            <a:r>
              <a:rPr lang="en-US" u="sng" dirty="0" smtClean="0"/>
              <a:t>parallax</a:t>
            </a:r>
            <a:r>
              <a:rPr lang="en-US" dirty="0" smtClean="0"/>
              <a:t> to measure distances to nearby stars.</a:t>
            </a:r>
          </a:p>
          <a:p>
            <a:pPr eaLnBrk="1" hangingPunct="1">
              <a:buFont typeface="Wingdings" panose="05000000000000000000" pitchFamily="2" charset="2"/>
              <a:buNone/>
              <a:defRPr/>
            </a:pPr>
            <a:endParaRPr lang="en-US" dirty="0" smtClean="0"/>
          </a:p>
        </p:txBody>
      </p:sp>
      <p:pic>
        <p:nvPicPr>
          <p:cNvPr id="13316" name="Picture 42" descr="StarsGU_J130_Paraliax1_sx6469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0"/>
            <a:ext cx="4062413"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3" name="Picture 43" descr="StarsGU_J130_Paraliax2_sx6469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2952750"/>
            <a:ext cx="4059237"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plus(in)">
                                      <p:cBhvr>
                                        <p:cTn id="7" dur="20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5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theme/theme1.xml><?xml version="1.0" encoding="utf-8"?>
<a:theme xmlns:a="http://schemas.openxmlformats.org/drawingml/2006/main" name="Corinthian columns design template">
  <a:themeElements>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Corinthian columns design template">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rinthian colum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inthian colum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inthian colum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inthian colum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inthian colum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inthian colum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inthian colum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inthian colum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inthian column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inthian column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inthian column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Corinthian columns design template</Template>
  <TotalTime>6495</TotalTime>
  <Words>759</Words>
  <Application>Microsoft Office PowerPoint</Application>
  <PresentationFormat>On-screen Show (4:3)</PresentationFormat>
  <Paragraphs>83</Paragraphs>
  <Slides>21</Slides>
  <Notes>4</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8" baseType="lpstr">
      <vt:lpstr>Arial</vt:lpstr>
      <vt:lpstr>Palatino Linotype</vt:lpstr>
      <vt:lpstr>Wingdings</vt:lpstr>
      <vt:lpstr>Times New Roman</vt:lpstr>
      <vt:lpstr>Corinthian columns design template</vt:lpstr>
      <vt:lpstr>Orbit</vt:lpstr>
      <vt:lpstr>Adobe Photoshop Image</vt:lpstr>
      <vt:lpstr>Chapter 15 – Stars, Galaxies                          and the Universe</vt:lpstr>
      <vt:lpstr>Chapter 15 – History of the Universe</vt:lpstr>
      <vt:lpstr>Classifying Stars</vt:lpstr>
      <vt:lpstr>Star Size</vt:lpstr>
      <vt:lpstr>Star Comparison</vt:lpstr>
      <vt:lpstr>Star Spectrums</vt:lpstr>
      <vt:lpstr>Brightness of Stars</vt:lpstr>
      <vt:lpstr>Distances to Stars</vt:lpstr>
      <vt:lpstr>Measuring Distances to Stars</vt:lpstr>
      <vt:lpstr>Measuring Distances to Stars</vt:lpstr>
      <vt:lpstr>Hertzsprung-Russell Diagram</vt:lpstr>
      <vt:lpstr>Hertzsprung-Russell Diagram</vt:lpstr>
      <vt:lpstr>PowerPoint Presentation</vt:lpstr>
      <vt:lpstr>Chapter 15 – Stars, Galaxies                          and the Universe</vt:lpstr>
      <vt:lpstr>A Star is Born</vt:lpstr>
      <vt:lpstr>Lifetimes of Stars</vt:lpstr>
      <vt:lpstr>Deaths of Stars</vt:lpstr>
      <vt:lpstr>Deaths of Stars</vt:lpstr>
      <vt:lpstr>Deaths of Stars</vt:lpstr>
      <vt:lpstr>The Lives of Stars</vt:lpstr>
      <vt:lpstr>The Lives of Stars</vt:lpstr>
    </vt:vector>
  </TitlesOfParts>
  <Manager/>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 Forces</dc:title>
  <dc:subject/>
  <dc:creator>Ryan Archer</dc:creator>
  <cp:keywords/>
  <dc:description/>
  <cp:lastModifiedBy>Suzanne Stock</cp:lastModifiedBy>
  <cp:revision>72</cp:revision>
  <dcterms:created xsi:type="dcterms:W3CDTF">2006-02-05T23:45:49Z</dcterms:created>
  <dcterms:modified xsi:type="dcterms:W3CDTF">2018-05-01T22:22:57Z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TC011594391033</vt:lpwstr>
  </property>
</Properties>
</file>