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3"/>
  </p:notesMasterIdLst>
  <p:sldIdLst>
    <p:sldId id="284" r:id="rId2"/>
    <p:sldId id="285" r:id="rId3"/>
    <p:sldId id="286" r:id="rId4"/>
    <p:sldId id="287" r:id="rId5"/>
    <p:sldId id="288" r:id="rId6"/>
    <p:sldId id="289" r:id="rId7"/>
    <p:sldId id="290" r:id="rId8"/>
    <p:sldId id="291" r:id="rId9"/>
    <p:sldId id="292" r:id="rId10"/>
    <p:sldId id="267" r:id="rId11"/>
    <p:sldId id="266" r:id="rId12"/>
    <p:sldId id="310" r:id="rId13"/>
    <p:sldId id="268" r:id="rId14"/>
    <p:sldId id="294" r:id="rId15"/>
    <p:sldId id="270" r:id="rId16"/>
    <p:sldId id="271" r:id="rId17"/>
    <p:sldId id="313" r:id="rId18"/>
    <p:sldId id="312" r:id="rId19"/>
    <p:sldId id="311" r:id="rId20"/>
    <p:sldId id="272" r:id="rId21"/>
    <p:sldId id="273" r:id="rId22"/>
    <p:sldId id="274" r:id="rId23"/>
    <p:sldId id="293" r:id="rId24"/>
    <p:sldId id="314" r:id="rId25"/>
    <p:sldId id="315" r:id="rId26"/>
    <p:sldId id="316" r:id="rId27"/>
    <p:sldId id="275" r:id="rId28"/>
    <p:sldId id="276" r:id="rId29"/>
    <p:sldId id="278" r:id="rId30"/>
    <p:sldId id="279" r:id="rId31"/>
    <p:sldId id="277" r:id="rId32"/>
    <p:sldId id="280" r:id="rId33"/>
    <p:sldId id="281" r:id="rId34"/>
    <p:sldId id="283" r:id="rId35"/>
    <p:sldId id="282" r:id="rId36"/>
    <p:sldId id="296" r:id="rId37"/>
    <p:sldId id="295" r:id="rId38"/>
    <p:sldId id="297" r:id="rId39"/>
    <p:sldId id="298" r:id="rId40"/>
    <p:sldId id="299" r:id="rId41"/>
    <p:sldId id="300" r:id="rId42"/>
    <p:sldId id="309" r:id="rId43"/>
    <p:sldId id="301" r:id="rId44"/>
    <p:sldId id="302" r:id="rId45"/>
    <p:sldId id="303" r:id="rId46"/>
    <p:sldId id="305" r:id="rId47"/>
    <p:sldId id="304" r:id="rId48"/>
    <p:sldId id="306" r:id="rId49"/>
    <p:sldId id="307" r:id="rId50"/>
    <p:sldId id="308" r:id="rId51"/>
    <p:sldId id="31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6" autoAdjust="0"/>
    <p:restoredTop sz="94654" autoAdjust="0"/>
  </p:normalViewPr>
  <p:slideViewPr>
    <p:cSldViewPr>
      <p:cViewPr>
        <p:scale>
          <a:sx n="70" d="100"/>
          <a:sy n="70" d="100"/>
        </p:scale>
        <p:origin x="-540" y="-90"/>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398483-EC7F-4214-92D7-ABE8F8D1CDF5}" type="datetimeFigureOut">
              <a:rPr lang="en-US" smtClean="0"/>
              <a:pPr/>
              <a:t>5/13/2016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72B28-CA8E-4B19-90A1-84F5AF6AA6C1}" type="slidenum">
              <a:rPr lang="en-US" smtClean="0"/>
              <a:pPr/>
              <a:t>‹#›</a:t>
            </a:fld>
            <a:endParaRPr lang="en-US"/>
          </a:p>
        </p:txBody>
      </p:sp>
    </p:spTree>
    <p:extLst>
      <p:ext uri="{BB962C8B-B14F-4D97-AF65-F5344CB8AC3E}">
        <p14:creationId xmlns:p14="http://schemas.microsoft.com/office/powerpoint/2010/main" val="2278259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6C4D7-1E94-46F1-8133-678D80FC360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3311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172B28-CA8E-4B19-90A1-84F5AF6AA6C1}"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172B28-CA8E-4B19-90A1-84F5AF6AA6C1}"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172B28-CA8E-4B19-90A1-84F5AF6AA6C1}"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8" name="Slide Number Placeholder 7"/>
          <p:cNvSpPr>
            <a:spLocks noGrp="1"/>
          </p:cNvSpPr>
          <p:nvPr>
            <p:ph type="sldNum" sz="quarter" idx="11"/>
          </p:nvPr>
        </p:nvSpPr>
        <p:spPr/>
        <p:txBody>
          <a:bodyPr/>
          <a:lstStyle/>
          <a:p>
            <a:fld id="{99F640AB-F54E-4F3B-A995-5D5C39236999}" type="slidenum">
              <a:rPr lang="en-US" smtClean="0">
                <a:solidFill>
                  <a:prstClr val="white"/>
                </a:solidFill>
              </a:rPr>
              <a:pPr/>
              <a:t>‹#›</a:t>
            </a:fld>
            <a:endParaRPr lang="en-US">
              <a:solidFill>
                <a:prstClr val="white"/>
              </a:solidFill>
            </a:endParaRPr>
          </a:p>
        </p:txBody>
      </p:sp>
      <p:sp>
        <p:nvSpPr>
          <p:cNvPr id="9" name="Footer Placeholder 8"/>
          <p:cNvSpPr>
            <a:spLocks noGrp="1"/>
          </p:cNvSpPr>
          <p:nvPr>
            <p:ph type="ftr" sz="quarter" idx="12"/>
          </p:nvPr>
        </p:nvSpPr>
        <p:spPr/>
        <p:txBody>
          <a:bodyPr/>
          <a:lstStyle/>
          <a:p>
            <a:endParaRPr lang="en-US">
              <a:solidFill>
                <a:prstClr val="white"/>
              </a:solidFill>
            </a:endParaRPr>
          </a:p>
        </p:txBody>
      </p:sp>
    </p:spTree>
    <p:extLst>
      <p:ext uri="{BB962C8B-B14F-4D97-AF65-F5344CB8AC3E}">
        <p14:creationId xmlns:p14="http://schemas.microsoft.com/office/powerpoint/2010/main" val="128536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2192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089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1359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4357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060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647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4427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6006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6007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9F640AB-F54E-4F3B-A995-5D5C3923699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432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A03C4EF-9ECF-4AFF-BBC2-B620BF69BA9A}" type="datetimeFigureOut">
              <a:rPr lang="en-US" smtClean="0">
                <a:solidFill>
                  <a:prstClr val="white">
                    <a:alpha val="50000"/>
                  </a:prstClr>
                </a:solidFill>
              </a:rPr>
              <a:pPr/>
              <a:t>5/13/2016</a:t>
            </a:fld>
            <a:endParaRPr lang="en-US">
              <a:solidFill>
                <a:prstClr val="white">
                  <a:alpha val="50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9F640AB-F54E-4F3B-A995-5D5C39236999}" type="slidenum">
              <a:rPr lang="en-US" smtClean="0">
                <a:solidFill>
                  <a:prstClr val="white"/>
                </a:solidFill>
              </a:rPr>
              <a:pPr/>
              <a:t>‹#›</a:t>
            </a:fld>
            <a:endParaRPr lang="en-US">
              <a:solidFill>
                <a:prstClr val="white"/>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solidFill>
                <a:prstClr val="white"/>
              </a:solidFill>
            </a:endParaRPr>
          </a:p>
        </p:txBody>
      </p:sp>
    </p:spTree>
    <p:extLst>
      <p:ext uri="{BB962C8B-B14F-4D97-AF65-F5344CB8AC3E}">
        <p14:creationId xmlns:p14="http://schemas.microsoft.com/office/powerpoint/2010/main" val="3382848253"/>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7315200" cy="2595025"/>
          </a:xfrm>
        </p:spPr>
        <p:txBody>
          <a:bodyPr>
            <a:normAutofit/>
          </a:bodyPr>
          <a:lstStyle/>
          <a:p>
            <a:pPr algn="ctr"/>
            <a:r>
              <a:rPr lang="en-US" sz="6600" dirty="0" smtClean="0"/>
              <a:t>Chapter 2-5 Chemistry Review</a:t>
            </a:r>
            <a:endParaRPr lang="en-US" sz="6600" dirty="0"/>
          </a:p>
        </p:txBody>
      </p:sp>
    </p:spTree>
    <p:extLst>
      <p:ext uri="{BB962C8B-B14F-4D97-AF65-F5344CB8AC3E}">
        <p14:creationId xmlns:p14="http://schemas.microsoft.com/office/powerpoint/2010/main" val="4234695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429000"/>
            <a:ext cx="8208498" cy="1391528"/>
          </a:xfrm>
        </p:spPr>
        <p:txBody>
          <a:bodyPr>
            <a:normAutofit fontScale="25000" lnSpcReduction="20000"/>
          </a:bodyPr>
          <a:lstStyle/>
          <a:p>
            <a:endParaRPr lang="en-US" sz="2800" dirty="0" smtClean="0">
              <a:solidFill>
                <a:schemeClr val="accent2">
                  <a:lumMod val="75000"/>
                </a:schemeClr>
              </a:solidFill>
            </a:endParaRPr>
          </a:p>
          <a:p>
            <a:endParaRPr lang="en-US" sz="2800" dirty="0" smtClean="0">
              <a:solidFill>
                <a:schemeClr val="accent2">
                  <a:lumMod val="75000"/>
                </a:schemeClr>
              </a:solidFill>
            </a:endParaRPr>
          </a:p>
          <a:p>
            <a:endParaRPr lang="en-US" sz="2800" dirty="0" smtClean="0">
              <a:solidFill>
                <a:schemeClr val="accent2">
                  <a:lumMod val="75000"/>
                </a:schemeClr>
              </a:solidFill>
            </a:endParaRPr>
          </a:p>
          <a:p>
            <a:pPr algn="ctr"/>
            <a:r>
              <a:rPr lang="en-US" sz="24000" dirty="0" smtClean="0"/>
              <a:t>Define the 3 types of matter.</a:t>
            </a:r>
            <a:endParaRPr lang="en-US" sz="24000" dirty="0"/>
          </a:p>
        </p:txBody>
      </p:sp>
      <p:sp>
        <p:nvSpPr>
          <p:cNvPr id="4" name="TextBox 3"/>
          <p:cNvSpPr txBox="1"/>
          <p:nvPr/>
        </p:nvSpPr>
        <p:spPr>
          <a:xfrm>
            <a:off x="304800" y="838200"/>
            <a:ext cx="4876800" cy="1107996"/>
          </a:xfrm>
          <a:prstGeom prst="rect">
            <a:avLst/>
          </a:prstGeom>
          <a:noFill/>
        </p:spPr>
        <p:txBody>
          <a:bodyPr wrap="square" rtlCol="0">
            <a:spAutoFit/>
          </a:bodyPr>
          <a:lstStyle/>
          <a:p>
            <a:r>
              <a:rPr lang="en-US" sz="6600" dirty="0" smtClean="0"/>
              <a:t>Question 5</a:t>
            </a:r>
            <a:endParaRPr lang="en-US" sz="66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304800" y="609600"/>
            <a:ext cx="8132298" cy="5277728"/>
          </a:xfrm>
        </p:spPr>
        <p:txBody>
          <a:bodyPr>
            <a:normAutofit/>
          </a:bodyPr>
          <a:lstStyle/>
          <a:p>
            <a:r>
              <a:rPr lang="en-US" sz="3200" b="1" i="1" u="sng" dirty="0" smtClean="0">
                <a:effectLst>
                  <a:outerShdw blurRad="38100" dist="38100" dir="2700000" algn="tl">
                    <a:srgbClr val="000000">
                      <a:alpha val="43137"/>
                    </a:srgbClr>
                  </a:outerShdw>
                </a:effectLst>
              </a:rPr>
              <a:t>Mixture-</a:t>
            </a:r>
          </a:p>
          <a:p>
            <a:endParaRPr lang="en-US" sz="3200" b="1" i="1" u="sng" dirty="0">
              <a:effectLst>
                <a:outerShdw blurRad="38100" dist="38100" dir="2700000" algn="tl">
                  <a:srgbClr val="000000">
                    <a:alpha val="43137"/>
                  </a:srgbClr>
                </a:outerShdw>
              </a:effectLst>
            </a:endParaRPr>
          </a:p>
          <a:p>
            <a:r>
              <a:rPr lang="en-US" sz="3200" b="1" i="1" u="sng" dirty="0" smtClean="0">
                <a:effectLst>
                  <a:outerShdw blurRad="38100" dist="38100" dir="2700000" algn="tl">
                    <a:srgbClr val="000000">
                      <a:alpha val="43137"/>
                    </a:srgbClr>
                  </a:outerShdw>
                </a:effectLst>
              </a:rPr>
              <a:t/>
            </a:r>
            <a:br>
              <a:rPr lang="en-US" sz="3200" b="1" i="1" u="sng" dirty="0" smtClean="0">
                <a:effectLst>
                  <a:outerShdw blurRad="38100" dist="38100" dir="2700000" algn="tl">
                    <a:srgbClr val="000000">
                      <a:alpha val="43137"/>
                    </a:srgbClr>
                  </a:outerShdw>
                </a:effectLst>
              </a:rPr>
            </a:br>
            <a:endParaRPr lang="en-US" sz="3200" b="1" i="1" u="sng" dirty="0" smtClean="0">
              <a:effectLst>
                <a:outerShdw blurRad="38100" dist="38100" dir="2700000" algn="tl">
                  <a:srgbClr val="000000">
                    <a:alpha val="43137"/>
                  </a:srgbClr>
                </a:outerShdw>
              </a:effectLst>
            </a:endParaRPr>
          </a:p>
          <a:p>
            <a:r>
              <a:rPr lang="en-US" sz="3200" b="1" i="1" u="sng" dirty="0" smtClean="0">
                <a:effectLst>
                  <a:outerShdw blurRad="38100" dist="38100" dir="2700000" algn="tl">
                    <a:srgbClr val="000000">
                      <a:alpha val="43137"/>
                    </a:srgbClr>
                  </a:outerShdw>
                </a:effectLst>
              </a:rPr>
              <a:t>Element-</a:t>
            </a:r>
          </a:p>
          <a:p>
            <a:endParaRPr lang="en-US" sz="3200" b="1" i="1" u="sng" dirty="0" smtClean="0">
              <a:effectLst>
                <a:outerShdw blurRad="38100" dist="38100" dir="2700000" algn="tl">
                  <a:srgbClr val="000000">
                    <a:alpha val="43137"/>
                  </a:srgbClr>
                </a:outerShdw>
              </a:effectLst>
            </a:endParaRPr>
          </a:p>
          <a:p>
            <a:endParaRPr lang="en-US" sz="3200" b="1" i="1" u="sng" dirty="0">
              <a:effectLst>
                <a:outerShdw blurRad="38100" dist="38100" dir="2700000" algn="tl">
                  <a:srgbClr val="000000">
                    <a:alpha val="43137"/>
                  </a:srgbClr>
                </a:outerShdw>
              </a:effectLst>
            </a:endParaRPr>
          </a:p>
          <a:p>
            <a:endParaRPr lang="en-US" sz="3200" b="1" i="1" u="sng" dirty="0" smtClean="0">
              <a:effectLst>
                <a:outerShdw blurRad="38100" dist="38100" dir="2700000" algn="tl">
                  <a:srgbClr val="000000">
                    <a:alpha val="43137"/>
                  </a:srgbClr>
                </a:outerShdw>
              </a:effectLst>
            </a:endParaRPr>
          </a:p>
          <a:p>
            <a:r>
              <a:rPr lang="en-US" sz="3200" b="1" i="1" u="sng" dirty="0" smtClean="0">
                <a:effectLst>
                  <a:outerShdw blurRad="38100" dist="38100" dir="2700000" algn="tl">
                    <a:srgbClr val="000000">
                      <a:alpha val="43137"/>
                    </a:srgbClr>
                  </a:outerShdw>
                </a:effectLst>
              </a:rPr>
              <a:t> Compound-</a:t>
            </a:r>
            <a:endParaRPr lang="en-US" sz="2800" b="1" i="1" u="sng"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304800" y="609600"/>
            <a:ext cx="8132298" cy="5277728"/>
          </a:xfrm>
        </p:spPr>
        <p:txBody>
          <a:bodyPr>
            <a:normAutofit/>
          </a:bodyPr>
          <a:lstStyle/>
          <a:p>
            <a:r>
              <a:rPr lang="en-US" sz="3200" b="1" i="1" u="sng" dirty="0" smtClean="0">
                <a:effectLst>
                  <a:outerShdw blurRad="38100" dist="38100" dir="2700000" algn="tl">
                    <a:srgbClr val="000000">
                      <a:alpha val="43137"/>
                    </a:srgbClr>
                  </a:outerShdw>
                </a:effectLst>
              </a:rPr>
              <a:t>Mixture</a:t>
            </a:r>
            <a:r>
              <a:rPr lang="en-US" sz="3200" dirty="0" smtClean="0"/>
              <a:t>- 2 or more substances mixed but not chemically combined.</a:t>
            </a:r>
          </a:p>
          <a:p>
            <a:endParaRPr lang="en-US" sz="3200" dirty="0" smtClean="0"/>
          </a:p>
          <a:p>
            <a:r>
              <a:rPr lang="en-US" sz="3200" b="1" i="1" u="sng" dirty="0" smtClean="0">
                <a:effectLst>
                  <a:outerShdw blurRad="38100" dist="38100" dir="2700000" algn="tl">
                    <a:srgbClr val="000000">
                      <a:alpha val="43137"/>
                    </a:srgbClr>
                  </a:outerShdw>
                </a:effectLst>
              </a:rPr>
              <a:t>Element</a:t>
            </a:r>
            <a:r>
              <a:rPr lang="en-US" sz="3200" dirty="0" smtClean="0"/>
              <a:t>- A pure substance that cannot be broken down into other substances by chemical or physical means. </a:t>
            </a:r>
          </a:p>
          <a:p>
            <a:endParaRPr lang="en-US" sz="3200" dirty="0" smtClean="0"/>
          </a:p>
          <a:p>
            <a:r>
              <a:rPr lang="en-US" sz="3200" dirty="0" smtClean="0"/>
              <a:t> </a:t>
            </a:r>
            <a:r>
              <a:rPr lang="en-US" sz="3200" b="1" i="1" u="sng" dirty="0" smtClean="0">
                <a:effectLst>
                  <a:outerShdw blurRad="38100" dist="38100" dir="2700000" algn="tl">
                    <a:srgbClr val="000000">
                      <a:alpha val="43137"/>
                    </a:srgbClr>
                  </a:outerShdw>
                </a:effectLst>
              </a:rPr>
              <a:t>Compound</a:t>
            </a:r>
            <a:r>
              <a:rPr lang="en-US" sz="3200" dirty="0" smtClean="0"/>
              <a:t>- A pure substance made of two or more elements chemically combined</a:t>
            </a:r>
            <a:r>
              <a:rPr lang="en-US" sz="2800" dirty="0" smtClean="0"/>
              <a:t>.</a:t>
            </a:r>
            <a:endParaRPr lang="en-US" sz="2800" dirty="0"/>
          </a:p>
        </p:txBody>
      </p:sp>
    </p:spTree>
    <p:extLst>
      <p:ext uri="{BB962C8B-B14F-4D97-AF65-F5344CB8AC3E}">
        <p14:creationId xmlns:p14="http://schemas.microsoft.com/office/powerpoint/2010/main" val="3499701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90600"/>
            <a:ext cx="8610600" cy="5181600"/>
          </a:xfrm>
        </p:spPr>
        <p:txBody>
          <a:bodyPr>
            <a:noAutofit/>
          </a:bodyPr>
          <a:lstStyle/>
          <a:p>
            <a:pPr algn="l"/>
            <a:r>
              <a:rPr lang="en-US" sz="3200" dirty="0" smtClean="0"/>
              <a:t>6.Pure Substances are both_________ and __________.</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7. </a:t>
            </a:r>
            <a:r>
              <a:rPr lang="en-US" sz="3200" dirty="0" smtClean="0"/>
              <a:t>What are atoms</a:t>
            </a:r>
            <a:r>
              <a:rPr lang="en-US" sz="3200" dirty="0" smtClean="0"/>
              <a:t>?_________________.</a:t>
            </a:r>
            <a:br>
              <a:rPr lang="en-US" sz="3200" dirty="0" smtClean="0"/>
            </a:br>
            <a:r>
              <a:rPr lang="en-US" sz="3200" dirty="0"/>
              <a:t/>
            </a:r>
            <a:br>
              <a:rPr lang="en-US" sz="3200" dirty="0"/>
            </a:br>
            <a:r>
              <a:rPr lang="en-US" sz="3200" dirty="0" smtClean="0"/>
              <a:t>8.  When matter changes, what is happening to energy within the substances? </a:t>
            </a:r>
            <a:endParaRPr lang="en-US" sz="3200" dirty="0"/>
          </a:p>
        </p:txBody>
      </p:sp>
      <p:sp>
        <p:nvSpPr>
          <p:cNvPr id="4" name="Text Placeholder 3"/>
          <p:cNvSpPr>
            <a:spLocks noGrp="1"/>
          </p:cNvSpPr>
          <p:nvPr>
            <p:ph type="body" idx="1"/>
          </p:nvPr>
        </p:nvSpPr>
        <p:spPr/>
        <p:txBody>
          <a:bodyPr/>
          <a:lstStyle/>
          <a:p>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90600"/>
            <a:ext cx="8610600" cy="5562600"/>
          </a:xfrm>
        </p:spPr>
        <p:txBody>
          <a:bodyPr>
            <a:noAutofit/>
          </a:bodyPr>
          <a:lstStyle/>
          <a:p>
            <a:r>
              <a:rPr lang="en-US" sz="3200" dirty="0" smtClean="0"/>
              <a:t>6.Pure Substances are both</a:t>
            </a:r>
            <a:r>
              <a:rPr lang="en-US" sz="3200" dirty="0">
                <a:solidFill>
                  <a:srgbClr val="F8F8F8"/>
                </a:solidFill>
              </a:rPr>
              <a:t> </a:t>
            </a:r>
            <a:r>
              <a:rPr lang="en-US" sz="3200" u="sng" dirty="0">
                <a:solidFill>
                  <a:srgbClr val="F8F8F8"/>
                </a:solidFill>
              </a:rPr>
              <a:t>Elements</a:t>
            </a:r>
            <a:r>
              <a:rPr lang="en-US" sz="3200" dirty="0">
                <a:solidFill>
                  <a:srgbClr val="F8F8F8"/>
                </a:solidFill>
              </a:rPr>
              <a:t> </a:t>
            </a:r>
            <a:r>
              <a:rPr lang="en-US" sz="3200" dirty="0" smtClean="0"/>
              <a:t>and </a:t>
            </a:r>
            <a:r>
              <a:rPr lang="en-US" sz="3200" u="sng" dirty="0" smtClean="0">
                <a:solidFill>
                  <a:srgbClr val="F8F8F8"/>
                </a:solidFill>
              </a:rPr>
              <a:t>Compounds</a:t>
            </a:r>
            <a:r>
              <a:rPr lang="en-US" sz="3200" dirty="0" smtClean="0"/>
              <a:t>.</a:t>
            </a:r>
            <a:br>
              <a:rPr lang="en-US" sz="3200" dirty="0" smtClean="0"/>
            </a:br>
            <a:r>
              <a:rPr lang="en-US" sz="3200" dirty="0" smtClean="0"/>
              <a:t/>
            </a:r>
            <a:br>
              <a:rPr lang="en-US" sz="3200" dirty="0" smtClean="0"/>
            </a:br>
            <a:r>
              <a:rPr lang="en-US" sz="3200" dirty="0"/>
              <a:t>7</a:t>
            </a:r>
            <a:r>
              <a:rPr lang="en-US" sz="3200" dirty="0" smtClean="0"/>
              <a:t>. </a:t>
            </a:r>
            <a:r>
              <a:rPr lang="en-US" sz="3200" dirty="0" smtClean="0"/>
              <a:t>What are atoms? </a:t>
            </a:r>
            <a:r>
              <a:rPr lang="en-US" sz="3200" u="sng" dirty="0" smtClean="0"/>
              <a:t>Smallest particle of matter</a:t>
            </a:r>
            <a:r>
              <a:rPr lang="en-US" sz="3200" u="sng" dirty="0" smtClean="0"/>
              <a:t>.</a:t>
            </a:r>
            <a:br>
              <a:rPr lang="en-US" sz="3200" u="sng" dirty="0" smtClean="0"/>
            </a:br>
            <a:r>
              <a:rPr lang="en-US" sz="3200" u="sng" dirty="0"/>
              <a:t/>
            </a:r>
            <a:br>
              <a:rPr lang="en-US" sz="3200" u="sng" dirty="0"/>
            </a:br>
            <a:r>
              <a:rPr lang="en-US" sz="3200" dirty="0"/>
              <a:t>8.  When matter changes, what is happening to energy within the substances? </a:t>
            </a:r>
            <a:r>
              <a:rPr lang="en-US" sz="3200" dirty="0" smtClean="0"/>
              <a:t>  </a:t>
            </a:r>
            <a:br>
              <a:rPr lang="en-US" sz="3200" dirty="0" smtClean="0"/>
            </a:br>
            <a:r>
              <a:rPr lang="en-US" sz="3200" dirty="0"/>
              <a:t> </a:t>
            </a:r>
            <a:r>
              <a:rPr lang="en-US" sz="3200" dirty="0" smtClean="0"/>
              <a:t> Energy is either being added or taken away.  </a:t>
            </a:r>
            <a:endParaRPr lang="en-US" sz="3200" u="sng" dirty="0"/>
          </a:p>
        </p:txBody>
      </p:sp>
    </p:spTree>
    <p:extLst>
      <p:ext uri="{BB962C8B-B14F-4D97-AF65-F5344CB8AC3E}">
        <p14:creationId xmlns:p14="http://schemas.microsoft.com/office/powerpoint/2010/main" val="4025846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Text Placeholder 2"/>
          <p:cNvSpPr>
            <a:spLocks noGrp="1"/>
          </p:cNvSpPr>
          <p:nvPr>
            <p:ph type="body" idx="1"/>
          </p:nvPr>
        </p:nvSpPr>
        <p:spPr/>
        <p:txBody>
          <a:bodyPr/>
          <a:lstStyle/>
          <a:p>
            <a:r>
              <a:rPr lang="en-US" smtClean="0"/>
              <a:t> </a:t>
            </a:r>
            <a:endParaRPr lang="en-US" dirty="0"/>
          </a:p>
        </p:txBody>
      </p:sp>
      <p:sp>
        <p:nvSpPr>
          <p:cNvPr id="4" name="Rectangle 3"/>
          <p:cNvSpPr/>
          <p:nvPr/>
        </p:nvSpPr>
        <p:spPr>
          <a:xfrm>
            <a:off x="-169794" y="2133600"/>
            <a:ext cx="9323319"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Physical vs. chemical changes</a:t>
            </a:r>
            <a:endParaRPr lang="en-US" sz="54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3429000"/>
          </a:xfrm>
        </p:spPr>
        <p:txBody>
          <a:bodyPr>
            <a:normAutofit fontScale="90000"/>
          </a:bodyPr>
          <a:lstStyle/>
          <a:p>
            <a:r>
              <a:rPr lang="en-US" sz="6000" dirty="0" smtClean="0"/>
              <a:t>When matter changes, what is happening to energy within the substances?</a:t>
            </a:r>
            <a:r>
              <a:rPr lang="en-US" dirty="0" smtClean="0"/>
              <a:t/>
            </a:r>
            <a:br>
              <a:rPr lang="en-US" dirty="0" smtClean="0"/>
            </a:br>
            <a:r>
              <a:rPr lang="en-US" dirty="0" smtClean="0"/>
              <a:t/>
            </a:r>
            <a:br>
              <a:rPr lang="en-US" dirty="0" smtClean="0"/>
            </a:br>
            <a:endParaRPr lang="en-US" dirty="0"/>
          </a:p>
        </p:txBody>
      </p:sp>
      <p:sp>
        <p:nvSpPr>
          <p:cNvPr id="5" name="Text Placeholder 2"/>
          <p:cNvSpPr>
            <a:spLocks noGrp="1"/>
          </p:cNvSpPr>
          <p:nvPr>
            <p:ph type="body" idx="1"/>
          </p:nvPr>
        </p:nvSpPr>
        <p:spPr/>
        <p:txBody>
          <a:bodyPr/>
          <a:lstStyle/>
          <a:p>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7772400" cy="3352800"/>
          </a:xfrm>
        </p:spPr>
        <p:txBody>
          <a:bodyPr>
            <a:normAutofit fontScale="90000"/>
          </a:bodyPr>
          <a:lstStyle/>
          <a:p>
            <a:r>
              <a:rPr lang="en-US" dirty="0" smtClean="0"/>
              <a:t/>
            </a:r>
            <a:br>
              <a:rPr lang="en-US" dirty="0" smtClean="0"/>
            </a:br>
            <a:r>
              <a:rPr lang="en-US" dirty="0" smtClean="0"/>
              <a:t/>
            </a:r>
            <a:br>
              <a:rPr lang="en-US" dirty="0" smtClean="0"/>
            </a:br>
            <a:r>
              <a:rPr lang="en-US" sz="5400" dirty="0" smtClean="0"/>
              <a:t>A change in energy happens to every change in matter.</a:t>
            </a:r>
            <a:endParaRPr lang="en-US" sz="5400" dirty="0"/>
          </a:p>
        </p:txBody>
      </p:sp>
      <p:sp>
        <p:nvSpPr>
          <p:cNvPr id="5" name="Text Placeholder 2"/>
          <p:cNvSpPr>
            <a:spLocks noGrp="1"/>
          </p:cNvSpPr>
          <p:nvPr>
            <p:ph type="body" idx="1"/>
          </p:nvPr>
        </p:nvSpPr>
        <p:spPr/>
        <p:txBody>
          <a:bodyPr/>
          <a:lstStyle/>
          <a:p>
            <a:r>
              <a:rPr lang="en-US" dirty="0" smtClean="0"/>
              <a:t>  </a:t>
            </a:r>
            <a:endParaRPr lang="en-US" dirty="0"/>
          </a:p>
        </p:txBody>
      </p:sp>
      <p:pic>
        <p:nvPicPr>
          <p:cNvPr id="6" name="Picture 5" descr="char.jpg"/>
          <p:cNvPicPr>
            <a:picLocks noChangeAspect="1"/>
          </p:cNvPicPr>
          <p:nvPr/>
        </p:nvPicPr>
        <p:blipFill>
          <a:blip r:embed="rId2" cstate="print"/>
          <a:stretch>
            <a:fillRect/>
          </a:stretch>
        </p:blipFill>
        <p:spPr>
          <a:xfrm>
            <a:off x="1981200" y="4343400"/>
            <a:ext cx="2516610" cy="1971675"/>
          </a:xfrm>
          <a:prstGeom prst="rect">
            <a:avLst/>
          </a:prstGeom>
        </p:spPr>
      </p:pic>
      <p:sp>
        <p:nvSpPr>
          <p:cNvPr id="7" name="TextBox 6"/>
          <p:cNvSpPr txBox="1"/>
          <p:nvPr/>
        </p:nvSpPr>
        <p:spPr>
          <a:xfrm>
            <a:off x="5029200" y="4419600"/>
            <a:ext cx="3124200" cy="1569660"/>
          </a:xfrm>
          <a:prstGeom prst="rect">
            <a:avLst/>
          </a:prstGeom>
          <a:noFill/>
        </p:spPr>
        <p:txBody>
          <a:bodyPr wrap="square" rtlCol="0">
            <a:spAutoFit/>
          </a:bodyPr>
          <a:lstStyle/>
          <a:p>
            <a:r>
              <a:rPr lang="en-US" sz="2400" dirty="0" smtClean="0"/>
              <a:t>In this picture it show charcoal </a:t>
            </a:r>
            <a:r>
              <a:rPr lang="en-US" sz="2400" dirty="0" smtClean="0"/>
              <a:t>burning.  </a:t>
            </a:r>
            <a:r>
              <a:rPr lang="en-US" sz="2400" dirty="0"/>
              <a:t>A</a:t>
            </a:r>
            <a:r>
              <a:rPr lang="en-US" sz="2400" dirty="0" smtClean="0"/>
              <a:t>s </a:t>
            </a:r>
            <a:r>
              <a:rPr lang="en-US" sz="2400" dirty="0" smtClean="0"/>
              <a:t>it </a:t>
            </a:r>
            <a:r>
              <a:rPr lang="en-US" sz="2400" dirty="0" smtClean="0"/>
              <a:t>burns, </a:t>
            </a:r>
            <a:r>
              <a:rPr lang="en-US" sz="2400" dirty="0" smtClean="0"/>
              <a:t>it is releasing energy.</a:t>
            </a:r>
            <a:endParaRPr lang="en-US" sz="2400" dirty="0"/>
          </a:p>
        </p:txBody>
      </p:sp>
    </p:spTree>
    <p:extLst>
      <p:ext uri="{BB962C8B-B14F-4D97-AF65-F5344CB8AC3E}">
        <p14:creationId xmlns:p14="http://schemas.microsoft.com/office/powerpoint/2010/main" val="839519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447800"/>
            <a:ext cx="8991600" cy="2971800"/>
          </a:xfrm>
        </p:spPr>
        <p:txBody>
          <a:bodyPr>
            <a:noAutofit/>
          </a:bodyPr>
          <a:lstStyle/>
          <a:p>
            <a:pPr algn="ctr"/>
            <a:r>
              <a:rPr lang="en-US" sz="9600" dirty="0" smtClean="0"/>
              <a:t>Define the following:</a:t>
            </a:r>
            <a:endParaRPr lang="en-US" sz="9600" dirty="0"/>
          </a:p>
        </p:txBody>
      </p:sp>
    </p:spTree>
    <p:extLst>
      <p:ext uri="{BB962C8B-B14F-4D97-AF65-F5344CB8AC3E}">
        <p14:creationId xmlns:p14="http://schemas.microsoft.com/office/powerpoint/2010/main" val="1857209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1752600"/>
            <a:ext cx="7772400" cy="5257800"/>
          </a:xfrm>
        </p:spPr>
        <p:txBody>
          <a:bodyPr>
            <a:normAutofit/>
          </a:bodyPr>
          <a:lstStyle/>
          <a:p>
            <a:r>
              <a:rPr lang="en-US" sz="2800" b="1" i="1" u="sng" dirty="0" smtClean="0">
                <a:effectLst>
                  <a:outerShdw blurRad="38100" dist="38100" dir="2700000" algn="tl">
                    <a:srgbClr val="000000">
                      <a:alpha val="43137"/>
                    </a:srgbClr>
                  </a:outerShdw>
                </a:effectLst>
              </a:rPr>
              <a:t>Melting</a:t>
            </a:r>
            <a:r>
              <a:rPr lang="en-US" sz="2800" dirty="0" smtClean="0"/>
              <a:t>-</a:t>
            </a:r>
          </a:p>
          <a:p>
            <a:endParaRPr lang="en-US" sz="2800" dirty="0" smtClean="0"/>
          </a:p>
          <a:p>
            <a:r>
              <a:rPr lang="en-US" sz="2800" b="1" i="1" u="sng" dirty="0" smtClean="0">
                <a:effectLst>
                  <a:outerShdw blurRad="38100" dist="38100" dir="2700000" algn="tl">
                    <a:srgbClr val="000000">
                      <a:alpha val="43137"/>
                    </a:srgbClr>
                  </a:outerShdw>
                </a:effectLst>
              </a:rPr>
              <a:t>Freezing</a:t>
            </a:r>
            <a:r>
              <a:rPr lang="en-US" sz="2800" dirty="0" smtClean="0"/>
              <a:t>-</a:t>
            </a:r>
          </a:p>
          <a:p>
            <a:endParaRPr lang="en-US" sz="2800" dirty="0" smtClean="0"/>
          </a:p>
          <a:p>
            <a:r>
              <a:rPr lang="en-US" sz="2800" b="1" i="1" u="sng" dirty="0" smtClean="0">
                <a:effectLst>
                  <a:outerShdw blurRad="38100" dist="38100" dir="2700000" algn="tl">
                    <a:srgbClr val="000000">
                      <a:alpha val="43137"/>
                    </a:srgbClr>
                  </a:outerShdw>
                </a:effectLst>
              </a:rPr>
              <a:t>Vaporization</a:t>
            </a:r>
            <a:r>
              <a:rPr lang="en-US" sz="2800" dirty="0" smtClean="0"/>
              <a:t>-</a:t>
            </a:r>
          </a:p>
          <a:p>
            <a:endParaRPr lang="en-US" sz="2800" dirty="0"/>
          </a:p>
          <a:p>
            <a:endParaRPr lang="en-US" sz="2800" dirty="0" smtClean="0"/>
          </a:p>
          <a:p>
            <a:r>
              <a:rPr lang="en-US" sz="2800" b="1" i="1" u="sng" dirty="0" smtClean="0">
                <a:effectLst>
                  <a:outerShdw blurRad="38100" dist="38100" dir="2700000" algn="tl">
                    <a:srgbClr val="000000">
                      <a:alpha val="43137"/>
                    </a:srgbClr>
                  </a:outerShdw>
                </a:effectLst>
              </a:rPr>
              <a:t>Condensation</a:t>
            </a:r>
            <a:r>
              <a:rPr lang="en-US" sz="2800" dirty="0" smtClean="0"/>
              <a:t>-</a:t>
            </a:r>
          </a:p>
          <a:p>
            <a:endParaRPr lang="en-US" sz="2800" dirty="0" smtClean="0"/>
          </a:p>
          <a:p>
            <a:r>
              <a:rPr lang="en-US" sz="2800" b="1" i="1" u="sng" dirty="0" smtClean="0">
                <a:effectLst>
                  <a:outerShdw blurRad="38100" dist="38100" dir="2700000" algn="tl">
                    <a:srgbClr val="000000">
                      <a:alpha val="43137"/>
                    </a:srgbClr>
                  </a:outerShdw>
                </a:effectLst>
              </a:rPr>
              <a:t>Sublimation</a:t>
            </a:r>
            <a:r>
              <a:rPr lang="en-US" sz="2800" dirty="0" smtClean="0"/>
              <a:t>-</a:t>
            </a: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16421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315200" cy="1154097"/>
          </a:xfrm>
        </p:spPr>
        <p:txBody>
          <a:bodyPr>
            <a:normAutofit/>
          </a:bodyPr>
          <a:lstStyle/>
          <a:p>
            <a:r>
              <a:rPr lang="en-US" sz="5400" dirty="0" smtClean="0"/>
              <a:t>Question 1</a:t>
            </a:r>
            <a:endParaRPr lang="en-US" sz="5400" dirty="0"/>
          </a:p>
        </p:txBody>
      </p:sp>
      <p:sp>
        <p:nvSpPr>
          <p:cNvPr id="3" name="Content Placeholder 2"/>
          <p:cNvSpPr>
            <a:spLocks noGrp="1"/>
          </p:cNvSpPr>
          <p:nvPr>
            <p:ph idx="1"/>
          </p:nvPr>
        </p:nvSpPr>
        <p:spPr>
          <a:xfrm>
            <a:off x="914400" y="2399211"/>
            <a:ext cx="7315200" cy="4480560"/>
          </a:xfrm>
        </p:spPr>
        <p:txBody>
          <a:bodyPr>
            <a:normAutofit/>
          </a:bodyPr>
          <a:lstStyle/>
          <a:p>
            <a:pPr marL="45720" indent="0">
              <a:buNone/>
            </a:pPr>
            <a:r>
              <a:rPr lang="en-US" sz="6600" dirty="0" smtClean="0"/>
              <a:t>Define matter, and give its 3 states.</a:t>
            </a:r>
            <a:endParaRPr lang="en-US" sz="6600" dirty="0"/>
          </a:p>
        </p:txBody>
      </p:sp>
    </p:spTree>
    <p:extLst>
      <p:ext uri="{BB962C8B-B14F-4D97-AF65-F5344CB8AC3E}">
        <p14:creationId xmlns:p14="http://schemas.microsoft.com/office/powerpoint/2010/main" val="3962302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0"/>
            <a:ext cx="7772400" cy="5791200"/>
          </a:xfrm>
        </p:spPr>
        <p:txBody>
          <a:bodyPr>
            <a:normAutofit fontScale="92500" lnSpcReduction="20000"/>
          </a:bodyPr>
          <a:lstStyle/>
          <a:p>
            <a:r>
              <a:rPr lang="en-US" sz="2800" b="1" i="1" u="sng" dirty="0" smtClean="0">
                <a:effectLst>
                  <a:outerShdw blurRad="38100" dist="38100" dir="2700000" algn="tl">
                    <a:srgbClr val="000000">
                      <a:alpha val="43137"/>
                    </a:srgbClr>
                  </a:outerShdw>
                </a:effectLst>
              </a:rPr>
              <a:t>Melting</a:t>
            </a:r>
            <a:r>
              <a:rPr lang="en-US" sz="2800" dirty="0" smtClean="0"/>
              <a:t>- The change from the solid to the liquid state of matter.</a:t>
            </a:r>
          </a:p>
          <a:p>
            <a:endParaRPr lang="en-US" sz="2800" dirty="0" smtClean="0"/>
          </a:p>
          <a:p>
            <a:r>
              <a:rPr lang="en-US" sz="2800" b="1" i="1" u="sng" dirty="0" smtClean="0">
                <a:effectLst>
                  <a:outerShdw blurRad="38100" dist="38100" dir="2700000" algn="tl">
                    <a:srgbClr val="000000">
                      <a:alpha val="43137"/>
                    </a:srgbClr>
                  </a:outerShdw>
                </a:effectLst>
              </a:rPr>
              <a:t>Freezing</a:t>
            </a:r>
            <a:r>
              <a:rPr lang="en-US" sz="2800" dirty="0" smtClean="0"/>
              <a:t>- The change from the liquid the solid state of matter.</a:t>
            </a:r>
          </a:p>
          <a:p>
            <a:endParaRPr lang="en-US" sz="2800" dirty="0" smtClean="0"/>
          </a:p>
          <a:p>
            <a:r>
              <a:rPr lang="en-US" sz="2800" b="1" i="1" u="sng" dirty="0" smtClean="0">
                <a:effectLst>
                  <a:outerShdw blurRad="38100" dist="38100" dir="2700000" algn="tl">
                    <a:srgbClr val="000000">
                      <a:alpha val="43137"/>
                    </a:srgbClr>
                  </a:outerShdw>
                </a:effectLst>
              </a:rPr>
              <a:t>Vaporization</a:t>
            </a:r>
            <a:r>
              <a:rPr lang="en-US" sz="2800" dirty="0" smtClean="0"/>
              <a:t>- The change  of state form a liquid to a gas.</a:t>
            </a:r>
          </a:p>
          <a:p>
            <a:endParaRPr lang="en-US" sz="2800" dirty="0" smtClean="0"/>
          </a:p>
          <a:p>
            <a:r>
              <a:rPr lang="en-US" sz="2800" b="1" i="1" u="sng" dirty="0" smtClean="0">
                <a:effectLst>
                  <a:outerShdw blurRad="38100" dist="38100" dir="2700000" algn="tl">
                    <a:srgbClr val="000000">
                      <a:alpha val="43137"/>
                    </a:srgbClr>
                  </a:outerShdw>
                </a:effectLst>
              </a:rPr>
              <a:t>Condensation</a:t>
            </a:r>
            <a:r>
              <a:rPr lang="en-US" sz="2800" dirty="0" smtClean="0"/>
              <a:t>- The change from the gaseous to the liquid state of matter.</a:t>
            </a:r>
          </a:p>
          <a:p>
            <a:endParaRPr lang="en-US" sz="2800" dirty="0" smtClean="0"/>
          </a:p>
          <a:p>
            <a:r>
              <a:rPr lang="en-US" sz="2800" b="1" i="1" u="sng" dirty="0" smtClean="0">
                <a:effectLst>
                  <a:outerShdw blurRad="38100" dist="38100" dir="2700000" algn="tl">
                    <a:srgbClr val="000000">
                      <a:alpha val="43137"/>
                    </a:srgbClr>
                  </a:outerShdw>
                </a:effectLst>
              </a:rPr>
              <a:t>Sublimation</a:t>
            </a:r>
            <a:r>
              <a:rPr lang="en-US" sz="2800" dirty="0" smtClean="0"/>
              <a:t>- The change in state from a solid directly to a gas without passing through the liquid state.</a:t>
            </a:r>
          </a:p>
          <a:p>
            <a:endParaRPr lang="en-US" dirty="0" smtClean="0"/>
          </a:p>
          <a:p>
            <a:endParaRPr lang="en-US" dirty="0" smtClean="0"/>
          </a:p>
          <a:p>
            <a:endParaRPr lang="en-US" dirty="0" smtClean="0"/>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43000"/>
            <a:ext cx="8433784" cy="5016758"/>
          </a:xfrm>
          <a:prstGeom prst="rect">
            <a:avLst/>
          </a:prstGeom>
          <a:noFill/>
        </p:spPr>
        <p:txBody>
          <a:bodyPr wrap="square" lIns="91440" tIns="45720" rIns="91440" bIns="45720">
            <a:spAutoFit/>
          </a:bodyPr>
          <a:lstStyle/>
          <a:p>
            <a:pPr algn="ctr"/>
            <a:r>
              <a:rPr lang="en-US" sz="8000" b="1" cap="none" spc="0" dirty="0" smtClean="0">
                <a:ln w="10541" cmpd="sng">
                  <a:solidFill>
                    <a:srgbClr val="7D7D7D">
                      <a:tint val="100000"/>
                      <a:shade val="100000"/>
                      <a:satMod val="110000"/>
                    </a:srgbClr>
                  </a:solidFill>
                  <a:prstDash val="solid"/>
                </a:ln>
                <a:effectLst/>
              </a:rPr>
              <a:t>Chapter 3</a:t>
            </a:r>
          </a:p>
          <a:p>
            <a:pPr algn="ctr"/>
            <a:endParaRPr lang="en-US" sz="8000" b="1" dirty="0">
              <a:ln w="10541" cmpd="sng">
                <a:solidFill>
                  <a:srgbClr val="7D7D7D">
                    <a:tint val="100000"/>
                    <a:shade val="100000"/>
                    <a:satMod val="110000"/>
                  </a:srgbClr>
                </a:solidFill>
                <a:prstDash val="solid"/>
              </a:ln>
            </a:endParaRPr>
          </a:p>
          <a:p>
            <a:pPr algn="ctr"/>
            <a:r>
              <a:rPr lang="en-US" sz="8000" b="1" cap="none" spc="0" dirty="0" smtClean="0">
                <a:ln w="10541" cmpd="sng">
                  <a:solidFill>
                    <a:srgbClr val="7D7D7D">
                      <a:tint val="100000"/>
                      <a:shade val="100000"/>
                      <a:satMod val="110000"/>
                    </a:srgbClr>
                  </a:solidFill>
                  <a:prstDash val="solid"/>
                </a:ln>
                <a:effectLst/>
              </a:rPr>
              <a:t>Changes in Matter</a:t>
            </a:r>
            <a:endParaRPr lang="en-US" sz="8000" b="1" cap="none" spc="0" dirty="0">
              <a:ln w="10541" cmpd="sng">
                <a:solidFill>
                  <a:srgbClr val="7D7D7D">
                    <a:tint val="100000"/>
                    <a:shade val="100000"/>
                    <a:satMod val="110000"/>
                  </a:srgbClr>
                </a:solidFill>
                <a:prstDash val="solid"/>
              </a:ln>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1676400"/>
            <a:ext cx="7772400" cy="4724400"/>
          </a:xfrm>
        </p:spPr>
        <p:txBody>
          <a:bodyPr>
            <a:noAutofit/>
          </a:bodyPr>
          <a:lstStyle/>
          <a:p>
            <a:r>
              <a:rPr lang="en-US" sz="4000" dirty="0" smtClean="0">
                <a:solidFill>
                  <a:schemeClr val="tx1">
                    <a:lumMod val="95000"/>
                    <a:lumOff val="5000"/>
                  </a:schemeClr>
                </a:solidFill>
              </a:rPr>
              <a:t>For the 3 states of matter, draw how they would ‘move’ in a beaker, and explain in words their shape and volume in that container.</a:t>
            </a:r>
          </a:p>
          <a:p>
            <a:endParaRPr lang="en-US" sz="4000" dirty="0" smtClean="0">
              <a:solidFill>
                <a:schemeClr val="tx1">
                  <a:lumMod val="95000"/>
                  <a:lumOff val="5000"/>
                </a:schemeClr>
              </a:solidFill>
            </a:endParaRPr>
          </a:p>
          <a:p>
            <a:endParaRPr lang="en-US" sz="4000" dirty="0" smtClean="0"/>
          </a:p>
        </p:txBody>
      </p:sp>
      <p:sp>
        <p:nvSpPr>
          <p:cNvPr id="2" name="TextBox 1"/>
          <p:cNvSpPr txBox="1"/>
          <p:nvPr/>
        </p:nvSpPr>
        <p:spPr>
          <a:xfrm>
            <a:off x="685800" y="533400"/>
            <a:ext cx="3124200" cy="769441"/>
          </a:xfrm>
          <a:prstGeom prst="rect">
            <a:avLst/>
          </a:prstGeom>
          <a:noFill/>
        </p:spPr>
        <p:txBody>
          <a:bodyPr wrap="square" rtlCol="0">
            <a:spAutoFit/>
          </a:bodyPr>
          <a:lstStyle/>
          <a:p>
            <a:r>
              <a:rPr lang="en-US" sz="4400" dirty="0" smtClean="0"/>
              <a:t>Question 1</a:t>
            </a:r>
            <a:endParaRPr lang="en-US" sz="4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iticles.jpg"/>
          <p:cNvPicPr>
            <a:picLocks noChangeAspect="1"/>
          </p:cNvPicPr>
          <p:nvPr/>
        </p:nvPicPr>
        <p:blipFill>
          <a:blip r:embed="rId2" cstate="print"/>
          <a:stretch>
            <a:fillRect/>
          </a:stretch>
        </p:blipFill>
        <p:spPr>
          <a:xfrm>
            <a:off x="582622" y="943075"/>
            <a:ext cx="7332653" cy="4916348"/>
          </a:xfrm>
          <a:prstGeom prst="rect">
            <a:avLst/>
          </a:prstGeom>
        </p:spPr>
      </p:pic>
      <p:sp>
        <p:nvSpPr>
          <p:cNvPr id="6" name="Rectangle 5"/>
          <p:cNvSpPr/>
          <p:nvPr/>
        </p:nvSpPr>
        <p:spPr>
          <a:xfrm>
            <a:off x="1905000" y="943075"/>
            <a:ext cx="4401348"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143000" y="5181600"/>
            <a:ext cx="6400800" cy="369332"/>
          </a:xfrm>
          <a:prstGeom prst="rect">
            <a:avLst/>
          </a:prstGeom>
          <a:noFill/>
        </p:spPr>
        <p:txBody>
          <a:bodyPr wrap="square" rtlCol="0">
            <a:spAutoFit/>
          </a:bodyPr>
          <a:lstStyle/>
          <a:p>
            <a:r>
              <a:rPr lang="en-US" dirty="0" smtClean="0">
                <a:solidFill>
                  <a:schemeClr val="bg2">
                    <a:lumMod val="95000"/>
                    <a:lumOff val="5000"/>
                  </a:schemeClr>
                </a:solidFill>
              </a:rPr>
              <a:t>Solid			liquid			gas</a:t>
            </a:r>
            <a:endParaRPr lang="en-US" dirty="0">
              <a:solidFill>
                <a:schemeClr val="bg2">
                  <a:lumMod val="95000"/>
                  <a:lumOff val="5000"/>
                </a:schemeClr>
              </a:solidFill>
            </a:endParaRPr>
          </a:p>
        </p:txBody>
      </p:sp>
    </p:spTree>
    <p:extLst>
      <p:ext uri="{BB962C8B-B14F-4D97-AF65-F5344CB8AC3E}">
        <p14:creationId xmlns:p14="http://schemas.microsoft.com/office/powerpoint/2010/main" val="1602905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  In order for a change of state to occur, THERMAL energy is either added or taken away. </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305606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lstStyle/>
          <a:p>
            <a:r>
              <a:rPr lang="en-US" dirty="0" smtClean="0"/>
              <a:t>Textbook graph – p. 100</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7153" y="2667000"/>
            <a:ext cx="6569241" cy="3733800"/>
          </a:xfrm>
        </p:spPr>
      </p:pic>
    </p:spTree>
    <p:extLst>
      <p:ext uri="{BB962C8B-B14F-4D97-AF65-F5344CB8AC3E}">
        <p14:creationId xmlns:p14="http://schemas.microsoft.com/office/powerpoint/2010/main" val="1356739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197"/>
            <a:ext cx="7315200" cy="780197"/>
          </a:xfrm>
        </p:spPr>
        <p:txBody>
          <a:bodyPr/>
          <a:lstStyle/>
          <a:p>
            <a:r>
              <a:rPr lang="en-US" dirty="0" smtClean="0"/>
              <a:t>Textbook graph – p. 100</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76399" y="838200"/>
            <a:ext cx="5362647" cy="3048000"/>
          </a:xfrm>
        </p:spPr>
      </p:pic>
      <p:sp>
        <p:nvSpPr>
          <p:cNvPr id="3" name="Content Placeholder 2"/>
          <p:cNvSpPr>
            <a:spLocks noGrp="1"/>
          </p:cNvSpPr>
          <p:nvPr>
            <p:ph sz="quarter" idx="14"/>
          </p:nvPr>
        </p:nvSpPr>
        <p:spPr>
          <a:xfrm>
            <a:off x="381000" y="4267200"/>
            <a:ext cx="7866888" cy="2376487"/>
          </a:xfrm>
        </p:spPr>
        <p:txBody>
          <a:bodyPr>
            <a:normAutofit/>
          </a:bodyPr>
          <a:lstStyle/>
          <a:p>
            <a:r>
              <a:rPr lang="en-US" sz="3200" dirty="0" smtClean="0"/>
              <a:t>Solid water – A</a:t>
            </a:r>
          </a:p>
          <a:p>
            <a:r>
              <a:rPr lang="en-US" sz="3200" dirty="0" smtClean="0"/>
              <a:t>Melting point – B</a:t>
            </a:r>
          </a:p>
          <a:p>
            <a:r>
              <a:rPr lang="en-US" sz="3200" dirty="0" smtClean="0"/>
              <a:t>Boiling point – D</a:t>
            </a:r>
          </a:p>
          <a:p>
            <a:r>
              <a:rPr lang="en-US" sz="3200" dirty="0" smtClean="0"/>
              <a:t>Highest energy - E</a:t>
            </a:r>
            <a:endParaRPr lang="en-US" sz="3200" dirty="0"/>
          </a:p>
        </p:txBody>
      </p:sp>
    </p:spTree>
    <p:extLst>
      <p:ext uri="{BB962C8B-B14F-4D97-AF65-F5344CB8AC3E}">
        <p14:creationId xmlns:p14="http://schemas.microsoft.com/office/powerpoint/2010/main" val="1835706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0211" y="2967335"/>
            <a:ext cx="8423588" cy="830997"/>
          </a:xfrm>
          <a:prstGeom prst="rect">
            <a:avLst/>
          </a:prstGeom>
          <a:noFill/>
          <a:ln>
            <a:noFill/>
          </a:ln>
          <a:effectLst>
            <a:innerShdw blurRad="63500" dist="50800" dir="13500000">
              <a:prstClr val="black">
                <a:alpha val="50000"/>
              </a:prstClr>
            </a:innerShdw>
          </a:effectLst>
        </p:spPr>
        <p:txBody>
          <a:bodyPr wrap="none" lIns="91440" tIns="45720" rIns="91440" bIns="45720">
            <a:prstTxWarp prst="textArchUp">
              <a:avLst/>
            </a:prstTxWarp>
            <a:spAutoFit/>
            <a:scene3d>
              <a:camera prst="perspectiveFront"/>
              <a:lightRig rig="brightRoom" dir="t"/>
            </a:scene3d>
            <a:sp3d extrusionH="57150" contourW="6350" prstMaterial="plastic">
              <a:bevelT w="20320" h="20320"/>
              <a:contourClr>
                <a:schemeClr val="accent1">
                  <a:tint val="100000"/>
                  <a:shade val="100000"/>
                  <a:hueMod val="100000"/>
                  <a:satMod val="100000"/>
                </a:schemeClr>
              </a:contourClr>
            </a:sp3d>
          </a:bodyPr>
          <a:lstStyle/>
          <a:p>
            <a:pPr algn="ctr"/>
            <a:r>
              <a:rPr lang="en-US" sz="4800" b="1" cap="all" spc="0" dirty="0" smtClean="0">
                <a:ln/>
                <a:solidFill>
                  <a:schemeClr val="tx1">
                    <a:lumMod val="95000"/>
                    <a:lumOff val="5000"/>
                  </a:schemeClr>
                </a:solidFill>
                <a:effectLst>
                  <a:glow rad="228600">
                    <a:schemeClr val="accent5">
                      <a:satMod val="175000"/>
                      <a:alpha val="40000"/>
                    </a:schemeClr>
                  </a:glow>
                  <a:outerShdw blurRad="50800" dist="38100" dir="8100000" algn="tr" rotWithShape="0">
                    <a:prstClr val="black">
                      <a:alpha val="40000"/>
                    </a:prstClr>
                  </a:outerShdw>
                  <a:reflection blurRad="6350" stA="55000" endA="300" endPos="45500" dir="5400000" sy="-100000" algn="bl" rotWithShape="0"/>
                </a:effectLst>
              </a:rPr>
              <a:t>Chapter 4-The periodic Table</a:t>
            </a:r>
            <a:endParaRPr lang="en-US" sz="4800" b="1" cap="all" spc="0" dirty="0">
              <a:ln/>
              <a:solidFill>
                <a:schemeClr val="tx1">
                  <a:lumMod val="95000"/>
                  <a:lumOff val="5000"/>
                </a:schemeClr>
              </a:solidFill>
              <a:effectLst>
                <a:glow rad="228600">
                  <a:schemeClr val="accent5">
                    <a:satMod val="175000"/>
                    <a:alpha val="40000"/>
                  </a:schemeClr>
                </a:glow>
                <a:outerShdw blurRad="50800" dist="38100" dir="8100000" algn="tr" rotWithShape="0">
                  <a:prstClr val="black">
                    <a:alpha val="40000"/>
                  </a:prstClr>
                </a:outerShdw>
                <a:reflection blurRad="6350" stA="55000" endA="300" endPos="45500" dir="5400000" sy="-100000" algn="bl" rotWithShape="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69287" cy="1981200"/>
          </a:xfrm>
        </p:spPr>
        <p:txBody>
          <a:bodyPr>
            <a:normAutofit/>
          </a:bodyPr>
          <a:lstStyle/>
          <a:p>
            <a:r>
              <a:rPr lang="en-US" sz="2800" b="0" dirty="0" smtClean="0"/>
              <a:t>Fill out the following for the element oxygen</a:t>
            </a:r>
            <a:r>
              <a:rPr lang="en-US" sz="2800" dirty="0" smtClean="0"/>
              <a:t>:               (be able to do for any element!)</a:t>
            </a:r>
            <a:endParaRPr lang="en-US" sz="2800" dirty="0"/>
          </a:p>
        </p:txBody>
      </p:sp>
      <p:sp>
        <p:nvSpPr>
          <p:cNvPr id="4" name="Rectangle 3"/>
          <p:cNvSpPr/>
          <p:nvPr/>
        </p:nvSpPr>
        <p:spPr>
          <a:xfrm>
            <a:off x="1143000" y="1905000"/>
            <a:ext cx="2667000" cy="3733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t0.gstatic.com/images?q=tbn:ANd9GcQOs0Bk25QV4ZBp9HuR9ZUAwe0k91Ot3GmEVv3jJhgrrXqU2xGdgg:www.onlinechineseastrology.com/images/en-US/content/eight.jpg"/>
          <p:cNvPicPr>
            <a:picLocks noChangeAspect="1" noChangeArrowheads="1"/>
          </p:cNvPicPr>
          <p:nvPr/>
        </p:nvPicPr>
        <p:blipFill>
          <a:blip r:embed="rId2" cstate="print"/>
          <a:srcRect/>
          <a:stretch>
            <a:fillRect/>
          </a:stretch>
        </p:blipFill>
        <p:spPr bwMode="auto">
          <a:xfrm>
            <a:off x="2209800" y="2286000"/>
            <a:ext cx="457200" cy="457200"/>
          </a:xfrm>
          <a:prstGeom prst="rect">
            <a:avLst/>
          </a:prstGeom>
          <a:noFill/>
        </p:spPr>
      </p:pic>
      <p:pic>
        <p:nvPicPr>
          <p:cNvPr id="1028" name="Picture 4" descr="http://t2.gstatic.com/images?q=tbn:ANd9GcRRDxKXr-wqSPRGb2-qoM0b_fUxmPqgbkyqRTYF_6BLHJfZ4yrH:staceyssimplestuff.com/country-decor/images/LET-O-S.jpg"/>
          <p:cNvPicPr>
            <a:picLocks noChangeAspect="1" noChangeArrowheads="1"/>
          </p:cNvPicPr>
          <p:nvPr/>
        </p:nvPicPr>
        <p:blipFill>
          <a:blip r:embed="rId3" cstate="print"/>
          <a:srcRect/>
          <a:stretch>
            <a:fillRect/>
          </a:stretch>
        </p:blipFill>
        <p:spPr bwMode="auto">
          <a:xfrm>
            <a:off x="1828800" y="2971800"/>
            <a:ext cx="1095375" cy="1095375"/>
          </a:xfrm>
          <a:prstGeom prst="rect">
            <a:avLst/>
          </a:prstGeom>
          <a:noFill/>
        </p:spPr>
      </p:pic>
      <p:sp>
        <p:nvSpPr>
          <p:cNvPr id="8" name="TextBox 7"/>
          <p:cNvSpPr txBox="1"/>
          <p:nvPr/>
        </p:nvSpPr>
        <p:spPr>
          <a:xfrm>
            <a:off x="1371600" y="4343400"/>
            <a:ext cx="2286000" cy="369332"/>
          </a:xfrm>
          <a:prstGeom prst="rect">
            <a:avLst/>
          </a:prstGeom>
          <a:noFill/>
        </p:spPr>
        <p:txBody>
          <a:bodyPr wrap="square" rtlCol="0">
            <a:spAutoFit/>
          </a:bodyPr>
          <a:lstStyle/>
          <a:p>
            <a:pPr algn="ctr"/>
            <a:r>
              <a:rPr lang="en-US" dirty="0" smtClean="0"/>
              <a:t>Oxygen</a:t>
            </a:r>
            <a:endParaRPr lang="en-US" dirty="0"/>
          </a:p>
        </p:txBody>
      </p:sp>
      <p:sp>
        <p:nvSpPr>
          <p:cNvPr id="9" name="TextBox 8"/>
          <p:cNvSpPr txBox="1"/>
          <p:nvPr/>
        </p:nvSpPr>
        <p:spPr>
          <a:xfrm>
            <a:off x="1828800" y="4648200"/>
            <a:ext cx="1371600" cy="381000"/>
          </a:xfrm>
          <a:prstGeom prst="rect">
            <a:avLst/>
          </a:prstGeom>
          <a:noFill/>
        </p:spPr>
        <p:txBody>
          <a:bodyPr wrap="square" rtlCol="0">
            <a:spAutoFit/>
          </a:bodyPr>
          <a:lstStyle/>
          <a:p>
            <a:pPr algn="ctr"/>
            <a:r>
              <a:rPr lang="en-US" dirty="0" smtClean="0"/>
              <a:t>15.994</a:t>
            </a:r>
            <a:endParaRPr lang="en-US" dirty="0"/>
          </a:p>
        </p:txBody>
      </p:sp>
      <p:sp>
        <p:nvSpPr>
          <p:cNvPr id="10" name="TextBox 9"/>
          <p:cNvSpPr txBox="1"/>
          <p:nvPr/>
        </p:nvSpPr>
        <p:spPr>
          <a:xfrm>
            <a:off x="4495800" y="1905000"/>
            <a:ext cx="4191000" cy="3693319"/>
          </a:xfrm>
          <a:prstGeom prst="rect">
            <a:avLst/>
          </a:prstGeom>
          <a:noFill/>
        </p:spPr>
        <p:txBody>
          <a:bodyPr wrap="square" rtlCol="0">
            <a:spAutoFit/>
          </a:bodyPr>
          <a:lstStyle/>
          <a:p>
            <a:r>
              <a:rPr lang="en-US" dirty="0" smtClean="0"/>
              <a:t>Period			</a:t>
            </a:r>
            <a:endParaRPr lang="en-US" u="sng" dirty="0" smtClean="0"/>
          </a:p>
          <a:p>
            <a:r>
              <a:rPr lang="en-US" dirty="0" smtClean="0"/>
              <a:t>		</a:t>
            </a:r>
          </a:p>
          <a:p>
            <a:r>
              <a:rPr lang="en-US" dirty="0" smtClean="0"/>
              <a:t>Family			</a:t>
            </a:r>
            <a:endParaRPr lang="en-US" u="sng" dirty="0" smtClean="0"/>
          </a:p>
          <a:p>
            <a:endParaRPr lang="en-US" dirty="0" smtClean="0"/>
          </a:p>
          <a:p>
            <a:r>
              <a:rPr lang="en-US" dirty="0" smtClean="0"/>
              <a:t># of protons			</a:t>
            </a:r>
          </a:p>
          <a:p>
            <a:endParaRPr lang="en-US" dirty="0" smtClean="0"/>
          </a:p>
          <a:p>
            <a:r>
              <a:rPr lang="en-US" dirty="0" smtClean="0"/>
              <a:t># of neutrons		</a:t>
            </a:r>
            <a:endParaRPr lang="en-US" u="sng" dirty="0" smtClean="0"/>
          </a:p>
          <a:p>
            <a:endParaRPr lang="en-US" dirty="0" smtClean="0"/>
          </a:p>
          <a:p>
            <a:r>
              <a:rPr lang="en-US" dirty="0" smtClean="0"/>
              <a:t># of electrons		</a:t>
            </a:r>
            <a:endParaRPr lang="en-US" u="sng" dirty="0" smtClean="0"/>
          </a:p>
          <a:p>
            <a:endParaRPr lang="en-US" dirty="0" smtClean="0"/>
          </a:p>
          <a:p>
            <a:r>
              <a:rPr lang="en-US" dirty="0" smtClean="0"/>
              <a:t># of valence electrons	</a:t>
            </a:r>
            <a:endParaRPr lang="en-US" u="sng" dirty="0" smtClean="0"/>
          </a:p>
          <a:p>
            <a:endParaRPr lang="en-US" dirty="0" smtClean="0"/>
          </a:p>
          <a:p>
            <a:r>
              <a:rPr lang="en-US" dirty="0" smtClean="0"/>
              <a:t>Metal/nonmetal?		</a:t>
            </a:r>
            <a:r>
              <a:rPr lang="en-US" u="sng" dirty="0" smtClean="0"/>
              <a:t>   </a:t>
            </a:r>
            <a:endParaRPr lang="en-US" u="sng"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69287" cy="1981200"/>
          </a:xfrm>
        </p:spPr>
        <p:txBody>
          <a:bodyPr>
            <a:normAutofit/>
          </a:bodyPr>
          <a:lstStyle/>
          <a:p>
            <a:r>
              <a:rPr lang="en-US" sz="2800" b="0" dirty="0" smtClean="0"/>
              <a:t>Fill out the following for the element oxygen</a:t>
            </a:r>
            <a:r>
              <a:rPr lang="en-US" sz="2800" dirty="0" smtClean="0"/>
              <a:t>:               (be able to do for any element!)</a:t>
            </a:r>
            <a:endParaRPr lang="en-US" sz="2800" dirty="0"/>
          </a:p>
        </p:txBody>
      </p:sp>
      <p:sp>
        <p:nvSpPr>
          <p:cNvPr id="4" name="Rectangle 3"/>
          <p:cNvSpPr/>
          <p:nvPr/>
        </p:nvSpPr>
        <p:spPr>
          <a:xfrm>
            <a:off x="1143000" y="1905000"/>
            <a:ext cx="2667000" cy="3733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t0.gstatic.com/images?q=tbn:ANd9GcQOs0Bk25QV4ZBp9HuR9ZUAwe0k91Ot3GmEVv3jJhgrrXqU2xGdgg:www.onlinechineseastrology.com/images/en-US/content/eight.jpg"/>
          <p:cNvPicPr>
            <a:picLocks noChangeAspect="1" noChangeArrowheads="1"/>
          </p:cNvPicPr>
          <p:nvPr/>
        </p:nvPicPr>
        <p:blipFill>
          <a:blip r:embed="rId3" cstate="print"/>
          <a:srcRect/>
          <a:stretch>
            <a:fillRect/>
          </a:stretch>
        </p:blipFill>
        <p:spPr bwMode="auto">
          <a:xfrm>
            <a:off x="2209800" y="2286000"/>
            <a:ext cx="457200" cy="457200"/>
          </a:xfrm>
          <a:prstGeom prst="rect">
            <a:avLst/>
          </a:prstGeom>
          <a:noFill/>
        </p:spPr>
      </p:pic>
      <p:pic>
        <p:nvPicPr>
          <p:cNvPr id="1028" name="Picture 4" descr="http://t2.gstatic.com/images?q=tbn:ANd9GcRRDxKXr-wqSPRGb2-qoM0b_fUxmPqgbkyqRTYF_6BLHJfZ4yrH:staceyssimplestuff.com/country-decor/images/LET-O-S.jpg"/>
          <p:cNvPicPr>
            <a:picLocks noChangeAspect="1" noChangeArrowheads="1"/>
          </p:cNvPicPr>
          <p:nvPr/>
        </p:nvPicPr>
        <p:blipFill>
          <a:blip r:embed="rId4" cstate="print"/>
          <a:srcRect/>
          <a:stretch>
            <a:fillRect/>
          </a:stretch>
        </p:blipFill>
        <p:spPr bwMode="auto">
          <a:xfrm>
            <a:off x="1828800" y="2971800"/>
            <a:ext cx="1095375" cy="1095375"/>
          </a:xfrm>
          <a:prstGeom prst="rect">
            <a:avLst/>
          </a:prstGeom>
          <a:noFill/>
        </p:spPr>
      </p:pic>
      <p:sp>
        <p:nvSpPr>
          <p:cNvPr id="8" name="TextBox 7"/>
          <p:cNvSpPr txBox="1"/>
          <p:nvPr/>
        </p:nvSpPr>
        <p:spPr>
          <a:xfrm>
            <a:off x="1371600" y="4343400"/>
            <a:ext cx="2286000" cy="369332"/>
          </a:xfrm>
          <a:prstGeom prst="rect">
            <a:avLst/>
          </a:prstGeom>
          <a:noFill/>
        </p:spPr>
        <p:txBody>
          <a:bodyPr wrap="square" rtlCol="0">
            <a:spAutoFit/>
          </a:bodyPr>
          <a:lstStyle/>
          <a:p>
            <a:pPr algn="ctr"/>
            <a:r>
              <a:rPr lang="en-US" dirty="0" smtClean="0"/>
              <a:t>Oxygen</a:t>
            </a:r>
            <a:endParaRPr lang="en-US" dirty="0"/>
          </a:p>
        </p:txBody>
      </p:sp>
      <p:sp>
        <p:nvSpPr>
          <p:cNvPr id="9" name="TextBox 8"/>
          <p:cNvSpPr txBox="1"/>
          <p:nvPr/>
        </p:nvSpPr>
        <p:spPr>
          <a:xfrm>
            <a:off x="1828800" y="4648200"/>
            <a:ext cx="1371600" cy="381000"/>
          </a:xfrm>
          <a:prstGeom prst="rect">
            <a:avLst/>
          </a:prstGeom>
          <a:noFill/>
        </p:spPr>
        <p:txBody>
          <a:bodyPr wrap="square" rtlCol="0">
            <a:spAutoFit/>
          </a:bodyPr>
          <a:lstStyle/>
          <a:p>
            <a:pPr algn="ctr"/>
            <a:r>
              <a:rPr lang="en-US" dirty="0" smtClean="0"/>
              <a:t>15.994</a:t>
            </a:r>
            <a:endParaRPr lang="en-US" dirty="0"/>
          </a:p>
        </p:txBody>
      </p:sp>
      <p:sp>
        <p:nvSpPr>
          <p:cNvPr id="10" name="TextBox 9"/>
          <p:cNvSpPr txBox="1"/>
          <p:nvPr/>
        </p:nvSpPr>
        <p:spPr>
          <a:xfrm>
            <a:off x="4495800" y="1905000"/>
            <a:ext cx="4191000" cy="3693319"/>
          </a:xfrm>
          <a:prstGeom prst="rect">
            <a:avLst/>
          </a:prstGeom>
          <a:noFill/>
        </p:spPr>
        <p:txBody>
          <a:bodyPr wrap="square" rtlCol="0">
            <a:spAutoFit/>
          </a:bodyPr>
          <a:lstStyle/>
          <a:p>
            <a:r>
              <a:rPr lang="en-US" dirty="0" smtClean="0"/>
              <a:t>Period			</a:t>
            </a:r>
            <a:r>
              <a:rPr lang="en-US" u="sng" dirty="0" smtClean="0"/>
              <a:t>2</a:t>
            </a:r>
          </a:p>
          <a:p>
            <a:r>
              <a:rPr lang="en-US" dirty="0" smtClean="0"/>
              <a:t>		</a:t>
            </a:r>
          </a:p>
          <a:p>
            <a:r>
              <a:rPr lang="en-US" dirty="0" smtClean="0"/>
              <a:t>Family			</a:t>
            </a:r>
            <a:r>
              <a:rPr lang="en-US" u="sng" dirty="0" smtClean="0"/>
              <a:t>6</a:t>
            </a:r>
          </a:p>
          <a:p>
            <a:endParaRPr lang="en-US" dirty="0" smtClean="0"/>
          </a:p>
          <a:p>
            <a:r>
              <a:rPr lang="en-US" dirty="0" smtClean="0"/>
              <a:t># of protons		</a:t>
            </a:r>
            <a:r>
              <a:rPr lang="en-US" u="sng" dirty="0" smtClean="0"/>
              <a:t>8</a:t>
            </a:r>
            <a:r>
              <a:rPr lang="en-US" dirty="0" smtClean="0"/>
              <a:t>	</a:t>
            </a:r>
          </a:p>
          <a:p>
            <a:endParaRPr lang="en-US" dirty="0" smtClean="0"/>
          </a:p>
          <a:p>
            <a:r>
              <a:rPr lang="en-US" dirty="0" smtClean="0"/>
              <a:t># of neutrons		</a:t>
            </a:r>
            <a:r>
              <a:rPr lang="en-US" u="sng" dirty="0" smtClean="0"/>
              <a:t>8</a:t>
            </a:r>
          </a:p>
          <a:p>
            <a:endParaRPr lang="en-US" dirty="0" smtClean="0"/>
          </a:p>
          <a:p>
            <a:r>
              <a:rPr lang="en-US" dirty="0" smtClean="0"/>
              <a:t># of electrons		</a:t>
            </a:r>
            <a:r>
              <a:rPr lang="en-US" u="sng" dirty="0" smtClean="0"/>
              <a:t>8</a:t>
            </a:r>
          </a:p>
          <a:p>
            <a:endParaRPr lang="en-US" dirty="0" smtClean="0"/>
          </a:p>
          <a:p>
            <a:r>
              <a:rPr lang="en-US" dirty="0" smtClean="0"/>
              <a:t># of valence electrons	</a:t>
            </a:r>
            <a:r>
              <a:rPr lang="en-US" u="sng" dirty="0" smtClean="0"/>
              <a:t>6</a:t>
            </a:r>
          </a:p>
          <a:p>
            <a:endParaRPr lang="en-US" dirty="0" smtClean="0"/>
          </a:p>
          <a:p>
            <a:r>
              <a:rPr lang="en-US" dirty="0" smtClean="0"/>
              <a:t>Metal/nonmetal?		</a:t>
            </a:r>
            <a:r>
              <a:rPr lang="en-US" u="sng" dirty="0" smtClean="0"/>
              <a:t>nonmetal</a:t>
            </a:r>
            <a:endParaRPr lang="en-US" u="sng"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315200" cy="2895600"/>
          </a:xfrm>
        </p:spPr>
        <p:txBody>
          <a:bodyPr>
            <a:noAutofit/>
          </a:bodyPr>
          <a:lstStyle/>
          <a:p>
            <a:pPr marL="45720" indent="0">
              <a:buNone/>
            </a:pPr>
            <a:r>
              <a:rPr lang="en-US" sz="6000" dirty="0" smtClean="0"/>
              <a:t>1.Anything that has mass and takes up space.</a:t>
            </a:r>
            <a:endParaRPr lang="en-US" sz="6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667000"/>
            <a:ext cx="5549900" cy="2628900"/>
          </a:xfrm>
          <a:prstGeom prst="rect">
            <a:avLst/>
          </a:prstGeom>
        </p:spPr>
      </p:pic>
    </p:spTree>
    <p:extLst>
      <p:ext uri="{BB962C8B-B14F-4D97-AF65-F5344CB8AC3E}">
        <p14:creationId xmlns:p14="http://schemas.microsoft.com/office/powerpoint/2010/main" val="1180661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838200"/>
            <a:ext cx="7772400" cy="6400800"/>
          </a:xfrm>
        </p:spPr>
        <p:txBody>
          <a:bodyPr/>
          <a:lstStyle/>
          <a:p>
            <a:r>
              <a:rPr lang="en-US" dirty="0" smtClean="0">
                <a:solidFill>
                  <a:schemeClr val="tx1">
                    <a:lumMod val="95000"/>
                    <a:lumOff val="5000"/>
                  </a:schemeClr>
                </a:solidFill>
              </a:rPr>
              <a:t>2.Protons have a _______ charge, neutrons have a _______ charge, and electrons have a ________ charge.</a:t>
            </a:r>
          </a:p>
          <a:p>
            <a:endParaRPr lang="en-US" dirty="0" smtClean="0">
              <a:solidFill>
                <a:schemeClr val="tx1">
                  <a:lumMod val="95000"/>
                  <a:lumOff val="5000"/>
                </a:schemeClr>
              </a:solidFill>
            </a:endParaRPr>
          </a:p>
          <a:p>
            <a:r>
              <a:rPr lang="en-US" dirty="0" smtClean="0">
                <a:solidFill>
                  <a:schemeClr val="tx1">
                    <a:lumMod val="95000"/>
                    <a:lumOff val="5000"/>
                  </a:schemeClr>
                </a:solidFill>
              </a:rPr>
              <a:t>3.Families are the _______ columns, while the periods are ________ rows.</a:t>
            </a:r>
          </a:p>
          <a:p>
            <a:endParaRPr lang="en-US" dirty="0" smtClean="0"/>
          </a:p>
          <a:p>
            <a:r>
              <a:rPr lang="en-US" dirty="0" smtClean="0">
                <a:solidFill>
                  <a:schemeClr val="tx1">
                    <a:lumMod val="95000"/>
                    <a:lumOff val="5000"/>
                  </a:schemeClr>
                </a:solidFill>
              </a:rPr>
              <a:t>4.Explain why families have similar characteristics____________________________________________________________________________.</a:t>
            </a:r>
          </a:p>
          <a:p>
            <a:endParaRPr lang="en-US" dirty="0" smtClean="0"/>
          </a:p>
          <a:p>
            <a:r>
              <a:rPr lang="en-US" dirty="0" smtClean="0">
                <a:solidFill>
                  <a:schemeClr val="tx1">
                    <a:lumMod val="95000"/>
                    <a:lumOff val="5000"/>
                  </a:schemeClr>
                </a:solidFill>
              </a:rPr>
              <a:t>5.What do valence electrons determine?_________________________________________________</a:t>
            </a:r>
          </a:p>
          <a:p>
            <a:endParaRPr lang="en-US" dirty="0" smtClean="0">
              <a:solidFill>
                <a:schemeClr val="tx1">
                  <a:lumMod val="95000"/>
                  <a:lumOff val="5000"/>
                </a:schemeClr>
              </a:solidFill>
            </a:endParaRPr>
          </a:p>
          <a:p>
            <a:r>
              <a:rPr lang="en-US" dirty="0" smtClean="0">
                <a:solidFill>
                  <a:schemeClr val="tx1">
                    <a:lumMod val="95000"/>
                    <a:lumOff val="5000"/>
                  </a:schemeClr>
                </a:solidFill>
              </a:rPr>
              <a:t>6. Know where the metals, non metals, and metalloids are located on the periodic table.</a:t>
            </a:r>
          </a:p>
          <a:p>
            <a:endParaRPr lang="en-US" dirty="0" smtClean="0">
              <a:solidFill>
                <a:schemeClr val="tx1">
                  <a:lumMod val="95000"/>
                  <a:lumOff val="5000"/>
                </a:schemeClr>
              </a:solidFill>
            </a:endParaRPr>
          </a:p>
          <a:p>
            <a:endParaRPr lang="en-US" dirty="0" smtClean="0">
              <a:solidFill>
                <a:schemeClr val="tx1">
                  <a:lumMod val="95000"/>
                  <a:lumOff val="5000"/>
                </a:schemeClr>
              </a:solidFill>
            </a:endParaRP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28600"/>
            <a:ext cx="7772400" cy="6781800"/>
          </a:xfrm>
        </p:spPr>
        <p:txBody>
          <a:bodyPr/>
          <a:lstStyle/>
          <a:p>
            <a:r>
              <a:rPr lang="en-US" dirty="0" smtClean="0">
                <a:solidFill>
                  <a:schemeClr val="tx1">
                    <a:lumMod val="95000"/>
                    <a:lumOff val="5000"/>
                  </a:schemeClr>
                </a:solidFill>
              </a:rPr>
              <a:t>2.Protons have a </a:t>
            </a:r>
            <a:r>
              <a:rPr lang="en-US" u="sng" dirty="0" smtClean="0">
                <a:solidFill>
                  <a:schemeClr val="tx1">
                    <a:lumMod val="95000"/>
                    <a:lumOff val="5000"/>
                  </a:schemeClr>
                </a:solidFill>
              </a:rPr>
              <a:t>positive</a:t>
            </a:r>
            <a:r>
              <a:rPr lang="en-US" dirty="0" smtClean="0">
                <a:solidFill>
                  <a:schemeClr val="tx1">
                    <a:lumMod val="95000"/>
                    <a:lumOff val="5000"/>
                  </a:schemeClr>
                </a:solidFill>
              </a:rPr>
              <a:t> charge, neutrons have a </a:t>
            </a:r>
            <a:r>
              <a:rPr lang="en-US" u="sng" dirty="0" smtClean="0">
                <a:solidFill>
                  <a:schemeClr val="tx1">
                    <a:lumMod val="95000"/>
                    <a:lumOff val="5000"/>
                  </a:schemeClr>
                </a:solidFill>
              </a:rPr>
              <a:t>neutral</a:t>
            </a:r>
            <a:r>
              <a:rPr lang="en-US" dirty="0" smtClean="0">
                <a:solidFill>
                  <a:schemeClr val="tx1">
                    <a:lumMod val="95000"/>
                    <a:lumOff val="5000"/>
                  </a:schemeClr>
                </a:solidFill>
              </a:rPr>
              <a:t> charge, and electrons have a </a:t>
            </a:r>
            <a:r>
              <a:rPr lang="en-US" u="sng" dirty="0" smtClean="0">
                <a:solidFill>
                  <a:schemeClr val="tx1">
                    <a:lumMod val="95000"/>
                    <a:lumOff val="5000"/>
                  </a:schemeClr>
                </a:solidFill>
              </a:rPr>
              <a:t>negative</a:t>
            </a:r>
            <a:r>
              <a:rPr lang="en-US" dirty="0" smtClean="0">
                <a:solidFill>
                  <a:schemeClr val="tx1">
                    <a:lumMod val="95000"/>
                    <a:lumOff val="5000"/>
                  </a:schemeClr>
                </a:solidFill>
              </a:rPr>
              <a:t> charge.</a:t>
            </a:r>
          </a:p>
          <a:p>
            <a:endParaRPr lang="en-US" dirty="0" smtClean="0">
              <a:solidFill>
                <a:schemeClr val="tx1">
                  <a:lumMod val="95000"/>
                  <a:lumOff val="5000"/>
                </a:schemeClr>
              </a:solidFill>
            </a:endParaRPr>
          </a:p>
          <a:p>
            <a:endParaRPr lang="en-US" dirty="0" smtClean="0">
              <a:solidFill>
                <a:schemeClr val="tx1">
                  <a:lumMod val="95000"/>
                  <a:lumOff val="5000"/>
                </a:schemeClr>
              </a:solidFill>
            </a:endParaRPr>
          </a:p>
          <a:p>
            <a:r>
              <a:rPr lang="en-US" dirty="0" smtClean="0">
                <a:solidFill>
                  <a:schemeClr val="tx1">
                    <a:lumMod val="95000"/>
                    <a:lumOff val="5000"/>
                  </a:schemeClr>
                </a:solidFill>
              </a:rPr>
              <a:t>3.Families are the </a:t>
            </a:r>
            <a:r>
              <a:rPr lang="en-US" u="sng" dirty="0" smtClean="0">
                <a:solidFill>
                  <a:schemeClr val="tx1">
                    <a:lumMod val="95000"/>
                    <a:lumOff val="5000"/>
                  </a:schemeClr>
                </a:solidFill>
              </a:rPr>
              <a:t>vertical</a:t>
            </a:r>
            <a:r>
              <a:rPr lang="en-US" dirty="0" smtClean="0">
                <a:solidFill>
                  <a:schemeClr val="tx1">
                    <a:lumMod val="95000"/>
                    <a:lumOff val="5000"/>
                  </a:schemeClr>
                </a:solidFill>
              </a:rPr>
              <a:t> columns, while the periods are </a:t>
            </a:r>
            <a:r>
              <a:rPr lang="en-US" u="sng" dirty="0" smtClean="0">
                <a:solidFill>
                  <a:schemeClr val="tx1">
                    <a:lumMod val="95000"/>
                    <a:lumOff val="5000"/>
                  </a:schemeClr>
                </a:solidFill>
              </a:rPr>
              <a:t>horizontal</a:t>
            </a:r>
            <a:r>
              <a:rPr lang="en-US" dirty="0" smtClean="0">
                <a:solidFill>
                  <a:schemeClr val="tx1">
                    <a:lumMod val="95000"/>
                    <a:lumOff val="5000"/>
                  </a:schemeClr>
                </a:solidFill>
              </a:rPr>
              <a:t> rows.</a:t>
            </a:r>
          </a:p>
          <a:p>
            <a:endParaRPr lang="en-US" dirty="0" smtClean="0"/>
          </a:p>
          <a:p>
            <a:endParaRPr lang="en-US" dirty="0" smtClean="0"/>
          </a:p>
          <a:p>
            <a:r>
              <a:rPr lang="en-US" dirty="0" smtClean="0">
                <a:solidFill>
                  <a:schemeClr val="tx1">
                    <a:lumMod val="95000"/>
                    <a:lumOff val="5000"/>
                  </a:schemeClr>
                </a:solidFill>
              </a:rPr>
              <a:t>4.Explain why families have similar characteristics? </a:t>
            </a:r>
            <a:r>
              <a:rPr lang="en-US" u="sng" dirty="0" smtClean="0">
                <a:solidFill>
                  <a:schemeClr val="tx1">
                    <a:lumMod val="95000"/>
                    <a:lumOff val="5000"/>
                  </a:schemeClr>
                </a:solidFill>
              </a:rPr>
              <a:t>Same number of valence electrons.</a:t>
            </a:r>
          </a:p>
          <a:p>
            <a:endParaRPr lang="en-US" dirty="0" smtClean="0"/>
          </a:p>
          <a:p>
            <a:endParaRPr lang="en-US" dirty="0" smtClean="0"/>
          </a:p>
          <a:p>
            <a:r>
              <a:rPr lang="en-US" dirty="0" smtClean="0">
                <a:solidFill>
                  <a:schemeClr val="tx1">
                    <a:lumMod val="95000"/>
                    <a:lumOff val="5000"/>
                  </a:schemeClr>
                </a:solidFill>
              </a:rPr>
              <a:t>5.What do valence electrons determine? </a:t>
            </a:r>
            <a:r>
              <a:rPr lang="en-US" u="sng" dirty="0" smtClean="0"/>
              <a:t>How atoms </a:t>
            </a:r>
            <a:r>
              <a:rPr lang="en-US" u="sng" dirty="0" smtClean="0"/>
              <a:t>bond.</a:t>
            </a:r>
            <a:endParaRPr lang="en-US" u="sng" dirty="0" smtClean="0"/>
          </a:p>
          <a:p>
            <a:endParaRPr lang="en-US" dirty="0" smtClean="0">
              <a:solidFill>
                <a:schemeClr val="tx1">
                  <a:lumMod val="95000"/>
                  <a:lumOff val="5000"/>
                </a:schemeClr>
              </a:solidFill>
            </a:endParaRPr>
          </a:p>
          <a:p>
            <a:r>
              <a:rPr lang="en-US" dirty="0" smtClean="0">
                <a:solidFill>
                  <a:schemeClr val="tx1">
                    <a:lumMod val="95000"/>
                    <a:lumOff val="5000"/>
                  </a:schemeClr>
                </a:solidFill>
              </a:rPr>
              <a:t>6. Know where the metals, non metals, and metalloids are located on the periodic table.</a:t>
            </a:r>
          </a:p>
          <a:p>
            <a:endParaRPr lang="en-US" dirty="0" smtClean="0">
              <a:solidFill>
                <a:schemeClr val="tx1">
                  <a:lumMod val="95000"/>
                  <a:lumOff val="5000"/>
                </a:schemeClr>
              </a:solidFill>
            </a:endParaRPr>
          </a:p>
          <a:p>
            <a:endParaRPr lang="en-US" dirty="0" smtClean="0">
              <a:solidFill>
                <a:schemeClr val="tx1">
                  <a:lumMod val="95000"/>
                  <a:lumOff val="5000"/>
                </a:schemeClr>
              </a:solidFill>
            </a:endParaRPr>
          </a:p>
          <a:p>
            <a:endParaRPr lang="en-US" dirty="0" smtClean="0"/>
          </a:p>
        </p:txBody>
      </p:sp>
      <p:cxnSp>
        <p:nvCxnSpPr>
          <p:cNvPr id="5" name="Straight Arrow Connector 4"/>
          <p:cNvCxnSpPr/>
          <p:nvPr/>
        </p:nvCxnSpPr>
        <p:spPr>
          <a:xfrm>
            <a:off x="3200400" y="5524500"/>
            <a:ext cx="152400" cy="380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724400" y="5562600"/>
            <a:ext cx="381000" cy="4572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553200" y="5562600"/>
            <a:ext cx="4572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47900" y="5943599"/>
            <a:ext cx="1905000" cy="646331"/>
          </a:xfrm>
          <a:prstGeom prst="rect">
            <a:avLst/>
          </a:prstGeom>
          <a:noFill/>
          <a:ln>
            <a:solidFill>
              <a:schemeClr val="tx1"/>
            </a:solidFill>
          </a:ln>
        </p:spPr>
        <p:txBody>
          <a:bodyPr wrap="square" rtlCol="0">
            <a:spAutoFit/>
          </a:bodyPr>
          <a:lstStyle/>
          <a:p>
            <a:r>
              <a:rPr lang="en-US" dirty="0" smtClean="0"/>
              <a:t>Left side of the periodic table.</a:t>
            </a:r>
            <a:endParaRPr lang="en-US" dirty="0"/>
          </a:p>
        </p:txBody>
      </p:sp>
      <p:sp>
        <p:nvSpPr>
          <p:cNvPr id="14" name="TextBox 13"/>
          <p:cNvSpPr txBox="1"/>
          <p:nvPr/>
        </p:nvSpPr>
        <p:spPr>
          <a:xfrm>
            <a:off x="4648200" y="6019800"/>
            <a:ext cx="2057400" cy="646331"/>
          </a:xfrm>
          <a:prstGeom prst="rect">
            <a:avLst/>
          </a:prstGeom>
          <a:noFill/>
          <a:ln>
            <a:solidFill>
              <a:schemeClr val="tx1"/>
            </a:solidFill>
          </a:ln>
        </p:spPr>
        <p:txBody>
          <a:bodyPr wrap="square" rtlCol="0">
            <a:spAutoFit/>
          </a:bodyPr>
          <a:lstStyle/>
          <a:p>
            <a:r>
              <a:rPr lang="en-US" dirty="0" smtClean="0"/>
              <a:t>Right side of the periodic  table.</a:t>
            </a:r>
            <a:endParaRPr lang="en-US" dirty="0"/>
          </a:p>
        </p:txBody>
      </p:sp>
      <p:sp>
        <p:nvSpPr>
          <p:cNvPr id="16" name="TextBox 15"/>
          <p:cNvSpPr txBox="1"/>
          <p:nvPr/>
        </p:nvSpPr>
        <p:spPr>
          <a:xfrm>
            <a:off x="6858000" y="5867400"/>
            <a:ext cx="1905000" cy="646331"/>
          </a:xfrm>
          <a:prstGeom prst="rect">
            <a:avLst/>
          </a:prstGeom>
          <a:noFill/>
          <a:ln>
            <a:solidFill>
              <a:schemeClr val="tx1"/>
            </a:solidFill>
          </a:ln>
        </p:spPr>
        <p:txBody>
          <a:bodyPr wrap="square" rtlCol="0">
            <a:spAutoFit/>
          </a:bodyPr>
          <a:lstStyle/>
          <a:p>
            <a:r>
              <a:rPr lang="en-US" dirty="0" smtClean="0"/>
              <a:t>On the zig zag line of the table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solidFill>
                  <a:schemeClr val="tx1">
                    <a:lumMod val="95000"/>
                    <a:lumOff val="5000"/>
                  </a:schemeClr>
                </a:solidFill>
              </a:rPr>
              <a:t>List 3 traits of metals and 3 traits of non metals:</a:t>
            </a:r>
            <a:r>
              <a:rPr lang="en-US" dirty="0" smtClean="0">
                <a:solidFill>
                  <a:schemeClr val="tx1">
                    <a:lumMod val="95000"/>
                    <a:lumOff val="5000"/>
                  </a:schemeClr>
                </a:solidFill>
              </a:rPr>
              <a:t/>
            </a:r>
            <a:br>
              <a:rPr lang="en-US" dirty="0" smtClean="0">
                <a:solidFill>
                  <a:schemeClr val="tx1">
                    <a:lumMod val="95000"/>
                    <a:lumOff val="5000"/>
                  </a:schemeClr>
                </a:solidFill>
              </a:rPr>
            </a:br>
            <a:endParaRPr lang="en-US" dirty="0"/>
          </a:p>
        </p:txBody>
      </p:sp>
      <p:sp>
        <p:nvSpPr>
          <p:cNvPr id="3" name="Text Placeholder 2"/>
          <p:cNvSpPr>
            <a:spLocks noGrp="1"/>
          </p:cNvSpPr>
          <p:nvPr>
            <p:ph sz="quarter" idx="13"/>
          </p:nvPr>
        </p:nvSpPr>
        <p:spPr>
          <a:xfrm>
            <a:off x="838200" y="2362200"/>
            <a:ext cx="3566160" cy="4495800"/>
          </a:xfrm>
        </p:spPr>
        <p:txBody>
          <a:bodyPr>
            <a:normAutofit fontScale="70000" lnSpcReduction="20000"/>
          </a:bodyPr>
          <a:lstStyle/>
          <a:p>
            <a:pPr algn="ctr">
              <a:buNone/>
            </a:pPr>
            <a:endParaRPr lang="en-US" sz="2800" dirty="0" smtClean="0">
              <a:solidFill>
                <a:schemeClr val="tx1">
                  <a:lumMod val="95000"/>
                  <a:lumOff val="5000"/>
                </a:schemeClr>
              </a:solidFill>
            </a:endParaRPr>
          </a:p>
          <a:p>
            <a:pPr algn="ctr">
              <a:buNone/>
            </a:pPr>
            <a:r>
              <a:rPr lang="en-US" sz="3800" dirty="0" smtClean="0">
                <a:solidFill>
                  <a:schemeClr val="tx1">
                    <a:lumMod val="95000"/>
                    <a:lumOff val="5000"/>
                  </a:schemeClr>
                </a:solidFill>
              </a:rPr>
              <a:t>Metals</a:t>
            </a:r>
          </a:p>
          <a:p>
            <a:pPr>
              <a:buNone/>
            </a:pPr>
            <a:endParaRPr lang="en-US" sz="3800" dirty="0" smtClean="0">
              <a:solidFill>
                <a:schemeClr val="tx1">
                  <a:lumMod val="95000"/>
                  <a:lumOff val="5000"/>
                </a:schemeClr>
              </a:solidFill>
            </a:endParaRPr>
          </a:p>
          <a:p>
            <a:pPr>
              <a:buNone/>
            </a:pPr>
            <a:r>
              <a:rPr lang="en-US" sz="3800" dirty="0" smtClean="0">
                <a:solidFill>
                  <a:schemeClr val="tx1">
                    <a:lumMod val="95000"/>
                    <a:lumOff val="5000"/>
                  </a:schemeClr>
                </a:solidFill>
              </a:rPr>
              <a:t>1.________________</a:t>
            </a:r>
          </a:p>
          <a:p>
            <a:pPr>
              <a:buNone/>
            </a:pPr>
            <a:endParaRPr lang="en-US" sz="3800" dirty="0" smtClean="0">
              <a:solidFill>
                <a:schemeClr val="tx1">
                  <a:lumMod val="95000"/>
                  <a:lumOff val="5000"/>
                </a:schemeClr>
              </a:solidFill>
            </a:endParaRPr>
          </a:p>
          <a:p>
            <a:pPr>
              <a:buNone/>
            </a:pPr>
            <a:r>
              <a:rPr lang="en-US" sz="3800" dirty="0" smtClean="0">
                <a:solidFill>
                  <a:schemeClr val="tx1">
                    <a:lumMod val="95000"/>
                    <a:lumOff val="5000"/>
                  </a:schemeClr>
                </a:solidFill>
              </a:rPr>
              <a:t>2.________________</a:t>
            </a:r>
          </a:p>
          <a:p>
            <a:pPr>
              <a:buNone/>
            </a:pPr>
            <a:endParaRPr lang="en-US" sz="3800" dirty="0" smtClean="0">
              <a:solidFill>
                <a:schemeClr val="tx1">
                  <a:lumMod val="95000"/>
                  <a:lumOff val="5000"/>
                </a:schemeClr>
              </a:solidFill>
            </a:endParaRPr>
          </a:p>
          <a:p>
            <a:pPr>
              <a:buNone/>
            </a:pPr>
            <a:r>
              <a:rPr lang="en-US" sz="3800" dirty="0" smtClean="0">
                <a:solidFill>
                  <a:schemeClr val="tx1">
                    <a:lumMod val="95000"/>
                    <a:lumOff val="5000"/>
                  </a:schemeClr>
                </a:solidFill>
              </a:rPr>
              <a:t>3.________________</a:t>
            </a:r>
          </a:p>
        </p:txBody>
      </p:sp>
      <p:sp>
        <p:nvSpPr>
          <p:cNvPr id="6" name="Content Placeholder 5"/>
          <p:cNvSpPr>
            <a:spLocks noGrp="1"/>
          </p:cNvSpPr>
          <p:nvPr>
            <p:ph sz="quarter" idx="14"/>
          </p:nvPr>
        </p:nvSpPr>
        <p:spPr>
          <a:xfrm>
            <a:off x="4648200" y="2209800"/>
            <a:ext cx="3566160" cy="3962400"/>
          </a:xfrm>
        </p:spPr>
        <p:txBody>
          <a:bodyPr>
            <a:normAutofit fontScale="85000" lnSpcReduction="10000"/>
          </a:bodyPr>
          <a:lstStyle/>
          <a:p>
            <a:pPr algn="ctr">
              <a:buNone/>
            </a:pPr>
            <a:endParaRPr lang="en-US" dirty="0" smtClean="0"/>
          </a:p>
          <a:p>
            <a:pPr algn="ctr">
              <a:buNone/>
            </a:pPr>
            <a:r>
              <a:rPr lang="en-US" sz="3200" dirty="0" smtClean="0"/>
              <a:t>Non-Metals</a:t>
            </a:r>
          </a:p>
          <a:p>
            <a:pPr algn="ctr">
              <a:buNone/>
            </a:pPr>
            <a:endParaRPr lang="en-US" sz="3200" dirty="0" smtClean="0"/>
          </a:p>
          <a:p>
            <a:pPr>
              <a:buNone/>
            </a:pPr>
            <a:r>
              <a:rPr lang="en-US" sz="3200" dirty="0" smtClean="0"/>
              <a:t>1.________________</a:t>
            </a:r>
          </a:p>
          <a:p>
            <a:pPr>
              <a:buNone/>
            </a:pPr>
            <a:endParaRPr lang="en-US" sz="3200" dirty="0" smtClean="0"/>
          </a:p>
          <a:p>
            <a:pPr>
              <a:buNone/>
            </a:pPr>
            <a:r>
              <a:rPr lang="en-US" sz="3200" dirty="0" smtClean="0"/>
              <a:t>2.________________</a:t>
            </a:r>
          </a:p>
          <a:p>
            <a:pPr>
              <a:buNone/>
            </a:pPr>
            <a:endParaRPr lang="en-US" sz="3200" dirty="0" smtClean="0"/>
          </a:p>
          <a:p>
            <a:pPr>
              <a:buNone/>
            </a:pPr>
            <a:r>
              <a:rPr lang="en-US" sz="3200" dirty="0" smtClean="0"/>
              <a:t>3.________________</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066800"/>
            <a:ext cx="7315200" cy="1154097"/>
          </a:xfrm>
        </p:spPr>
        <p:txBody>
          <a:bodyPr>
            <a:normAutofit fontScale="90000"/>
          </a:bodyPr>
          <a:lstStyle/>
          <a:p>
            <a:r>
              <a:rPr lang="en-US" sz="3600" dirty="0" smtClean="0">
                <a:solidFill>
                  <a:schemeClr val="tx1">
                    <a:lumMod val="95000"/>
                    <a:lumOff val="5000"/>
                  </a:schemeClr>
                </a:solidFill>
              </a:rPr>
              <a:t>List 3 traits of metals and 3 traits of non metals:</a:t>
            </a:r>
            <a:r>
              <a:rPr lang="en-US" dirty="0" smtClean="0">
                <a:solidFill>
                  <a:schemeClr val="tx1">
                    <a:lumMod val="95000"/>
                    <a:lumOff val="5000"/>
                  </a:schemeClr>
                </a:solidFill>
              </a:rPr>
              <a:t/>
            </a:r>
            <a:br>
              <a:rPr lang="en-US" dirty="0" smtClean="0">
                <a:solidFill>
                  <a:schemeClr val="tx1">
                    <a:lumMod val="95000"/>
                    <a:lumOff val="5000"/>
                  </a:schemeClr>
                </a:solidFill>
              </a:rPr>
            </a:br>
            <a:endParaRPr lang="en-US" dirty="0"/>
          </a:p>
        </p:txBody>
      </p:sp>
      <p:sp>
        <p:nvSpPr>
          <p:cNvPr id="3" name="Text Placeholder 2"/>
          <p:cNvSpPr>
            <a:spLocks noGrp="1"/>
          </p:cNvSpPr>
          <p:nvPr>
            <p:ph sz="quarter" idx="13"/>
          </p:nvPr>
        </p:nvSpPr>
        <p:spPr>
          <a:xfrm>
            <a:off x="914400" y="1752600"/>
            <a:ext cx="3566160" cy="4724400"/>
          </a:xfrm>
        </p:spPr>
        <p:txBody>
          <a:bodyPr>
            <a:normAutofit/>
          </a:bodyPr>
          <a:lstStyle/>
          <a:p>
            <a:pPr algn="ctr">
              <a:buNone/>
            </a:pPr>
            <a:endParaRPr lang="en-US" sz="2800" dirty="0" smtClean="0">
              <a:solidFill>
                <a:schemeClr val="tx1">
                  <a:lumMod val="95000"/>
                  <a:lumOff val="5000"/>
                </a:schemeClr>
              </a:solidFill>
            </a:endParaRPr>
          </a:p>
          <a:p>
            <a:pPr algn="ctr">
              <a:buNone/>
            </a:pPr>
            <a:r>
              <a:rPr lang="en-US" sz="3200" dirty="0" smtClean="0">
                <a:solidFill>
                  <a:schemeClr val="tx1">
                    <a:lumMod val="95000"/>
                    <a:lumOff val="5000"/>
                  </a:schemeClr>
                </a:solidFill>
              </a:rPr>
              <a:t>Metals</a:t>
            </a:r>
          </a:p>
          <a:p>
            <a:pPr>
              <a:buNone/>
            </a:pPr>
            <a:endParaRPr lang="en-US" sz="3200" dirty="0" smtClean="0">
              <a:solidFill>
                <a:schemeClr val="tx1">
                  <a:lumMod val="95000"/>
                  <a:lumOff val="5000"/>
                </a:schemeClr>
              </a:solidFill>
            </a:endParaRPr>
          </a:p>
          <a:p>
            <a:pPr>
              <a:buNone/>
            </a:pPr>
            <a:r>
              <a:rPr lang="en-US" sz="3200" dirty="0" smtClean="0">
                <a:solidFill>
                  <a:schemeClr val="tx1">
                    <a:lumMod val="95000"/>
                    <a:lumOff val="5000"/>
                  </a:schemeClr>
                </a:solidFill>
              </a:rPr>
              <a:t>1. </a:t>
            </a:r>
            <a:r>
              <a:rPr lang="en-US" sz="3200" u="sng" dirty="0" smtClean="0">
                <a:solidFill>
                  <a:schemeClr val="tx1">
                    <a:lumMod val="95000"/>
                    <a:lumOff val="5000"/>
                  </a:schemeClr>
                </a:solidFill>
              </a:rPr>
              <a:t>Shiny</a:t>
            </a:r>
          </a:p>
          <a:p>
            <a:pPr>
              <a:buNone/>
            </a:pPr>
            <a:endParaRPr lang="en-US" sz="3200" u="sng" dirty="0" smtClean="0">
              <a:solidFill>
                <a:schemeClr val="tx1">
                  <a:lumMod val="95000"/>
                  <a:lumOff val="5000"/>
                </a:schemeClr>
              </a:solidFill>
            </a:endParaRPr>
          </a:p>
          <a:p>
            <a:pPr>
              <a:buNone/>
            </a:pPr>
            <a:r>
              <a:rPr lang="en-US" sz="3200" dirty="0" smtClean="0">
                <a:solidFill>
                  <a:schemeClr val="tx1">
                    <a:lumMod val="95000"/>
                    <a:lumOff val="5000"/>
                  </a:schemeClr>
                </a:solidFill>
              </a:rPr>
              <a:t>2. </a:t>
            </a:r>
            <a:r>
              <a:rPr lang="en-US" sz="3200" u="sng" dirty="0" smtClean="0">
                <a:solidFill>
                  <a:schemeClr val="tx1">
                    <a:lumMod val="95000"/>
                    <a:lumOff val="5000"/>
                  </a:schemeClr>
                </a:solidFill>
              </a:rPr>
              <a:t>Malleable</a:t>
            </a:r>
          </a:p>
          <a:p>
            <a:pPr>
              <a:buNone/>
            </a:pPr>
            <a:endParaRPr lang="en-US" sz="3200" u="sng" dirty="0" smtClean="0">
              <a:solidFill>
                <a:schemeClr val="tx1">
                  <a:lumMod val="95000"/>
                  <a:lumOff val="5000"/>
                </a:schemeClr>
              </a:solidFill>
            </a:endParaRPr>
          </a:p>
          <a:p>
            <a:pPr>
              <a:buNone/>
            </a:pPr>
            <a:r>
              <a:rPr lang="en-US" sz="3200" dirty="0" smtClean="0">
                <a:solidFill>
                  <a:schemeClr val="tx1">
                    <a:lumMod val="95000"/>
                    <a:lumOff val="5000"/>
                  </a:schemeClr>
                </a:solidFill>
              </a:rPr>
              <a:t>3. </a:t>
            </a:r>
            <a:r>
              <a:rPr lang="en-US" sz="3200" u="sng" dirty="0" smtClean="0">
                <a:solidFill>
                  <a:schemeClr val="tx1">
                    <a:lumMod val="95000"/>
                    <a:lumOff val="5000"/>
                  </a:schemeClr>
                </a:solidFill>
              </a:rPr>
              <a:t>Conductors</a:t>
            </a:r>
          </a:p>
        </p:txBody>
      </p:sp>
      <p:sp>
        <p:nvSpPr>
          <p:cNvPr id="6" name="Content Placeholder 5"/>
          <p:cNvSpPr>
            <a:spLocks noGrp="1"/>
          </p:cNvSpPr>
          <p:nvPr>
            <p:ph sz="quarter" idx="14"/>
          </p:nvPr>
        </p:nvSpPr>
        <p:spPr>
          <a:xfrm>
            <a:off x="4572000" y="1905000"/>
            <a:ext cx="3566160" cy="4495800"/>
          </a:xfrm>
        </p:spPr>
        <p:txBody>
          <a:bodyPr>
            <a:normAutofit/>
          </a:bodyPr>
          <a:lstStyle/>
          <a:p>
            <a:pPr algn="ctr">
              <a:buNone/>
            </a:pPr>
            <a:endParaRPr lang="en-US" dirty="0" smtClean="0"/>
          </a:p>
          <a:p>
            <a:pPr algn="ctr">
              <a:buNone/>
            </a:pPr>
            <a:r>
              <a:rPr lang="en-US" sz="3200" dirty="0" smtClean="0"/>
              <a:t>Non-Metals</a:t>
            </a:r>
          </a:p>
          <a:p>
            <a:pPr algn="ctr">
              <a:buNone/>
            </a:pPr>
            <a:endParaRPr lang="en-US" sz="3200" dirty="0" smtClean="0"/>
          </a:p>
          <a:p>
            <a:pPr>
              <a:buNone/>
            </a:pPr>
            <a:r>
              <a:rPr lang="en-US" sz="3200" dirty="0" smtClean="0"/>
              <a:t>1. </a:t>
            </a:r>
            <a:r>
              <a:rPr lang="en-US" sz="3200" u="sng" dirty="0" smtClean="0"/>
              <a:t>Dull</a:t>
            </a:r>
          </a:p>
          <a:p>
            <a:pPr>
              <a:buNone/>
            </a:pPr>
            <a:endParaRPr lang="en-US" sz="3200" u="sng" dirty="0" smtClean="0"/>
          </a:p>
          <a:p>
            <a:pPr>
              <a:buNone/>
            </a:pPr>
            <a:r>
              <a:rPr lang="en-US" sz="3200" dirty="0" smtClean="0"/>
              <a:t>2.</a:t>
            </a:r>
            <a:r>
              <a:rPr lang="en-US" sz="3200" dirty="0"/>
              <a:t> </a:t>
            </a:r>
            <a:r>
              <a:rPr lang="en-US" sz="3200" u="sng" dirty="0" smtClean="0"/>
              <a:t>Brittle</a:t>
            </a:r>
          </a:p>
          <a:p>
            <a:pPr>
              <a:buNone/>
            </a:pPr>
            <a:endParaRPr lang="en-US" sz="3200" u="sng" dirty="0" smtClean="0"/>
          </a:p>
          <a:p>
            <a:pPr>
              <a:buNone/>
            </a:pPr>
            <a:r>
              <a:rPr lang="en-US" sz="3200" dirty="0" smtClean="0"/>
              <a:t>3. </a:t>
            </a:r>
            <a:r>
              <a:rPr lang="en-US" sz="3200" u="sng" dirty="0"/>
              <a:t>n</a:t>
            </a:r>
            <a:r>
              <a:rPr lang="en-US" sz="3200" u="sng" dirty="0" smtClean="0"/>
              <a:t>on-conductors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304800"/>
            <a:ext cx="7772400" cy="10210800"/>
          </a:xfrm>
        </p:spPr>
        <p:txBody>
          <a:bodyPr>
            <a:normAutofit/>
          </a:bodyPr>
          <a:lstStyle/>
          <a:p>
            <a:r>
              <a:rPr lang="en-US" sz="6600" dirty="0" smtClean="0">
                <a:solidFill>
                  <a:schemeClr val="tx1">
                    <a:lumMod val="95000"/>
                    <a:lumOff val="5000"/>
                  </a:schemeClr>
                </a:solidFill>
              </a:rPr>
              <a:t>Where are the alkali and alkaline earth metals located and what is special about them</a:t>
            </a:r>
            <a:r>
              <a:rPr lang="en-US" sz="6600" dirty="0">
                <a:solidFill>
                  <a:schemeClr val="tx1">
                    <a:lumMod val="95000"/>
                    <a:lumOff val="5000"/>
                  </a:schemeClr>
                </a:solidFill>
              </a:rPr>
              <a:t>?</a:t>
            </a:r>
            <a:endParaRPr lang="en-US" sz="6600" dirty="0" smtClean="0"/>
          </a:p>
          <a:p>
            <a:endParaRPr lang="en-US" sz="6600" dirty="0" smtClean="0"/>
          </a:p>
          <a:p>
            <a:endParaRPr lang="en-US" sz="6600" dirty="0" smtClean="0"/>
          </a:p>
          <a:p>
            <a:endParaRPr lang="en-US" sz="6600" dirty="0" smtClean="0"/>
          </a:p>
          <a:p>
            <a:endParaRPr lang="en-US" sz="6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457200"/>
            <a:ext cx="7315200" cy="3820536"/>
          </a:xfrm>
        </p:spPr>
        <p:txBody>
          <a:bodyPr>
            <a:noAutofit/>
          </a:bodyPr>
          <a:lstStyle/>
          <a:p>
            <a:r>
              <a:rPr lang="en-US" sz="6000" dirty="0" smtClean="0"/>
              <a:t>They are located the first 2 families, most reactive metals.</a:t>
            </a:r>
            <a:endParaRPr lang="en-US" sz="6000" dirty="0"/>
          </a:p>
        </p:txBody>
      </p:sp>
      <p:pic>
        <p:nvPicPr>
          <p:cNvPr id="2050" name="Picture 2" descr="https://encrypted-tbn2.google.com/images?q=tbn:ANd9GcS9oLXv1420QDcP34zLtty5AxZT0Y6WTBKQ28IhExXu1WCz4HA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343400"/>
            <a:ext cx="3141490" cy="235611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2.google.com/images?q=tbn:ANd9GcT4OPHY__99kkoQULubMmjZ3MCTPJO030EG6UiumpayWHcUlQgWu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199" y="4317694"/>
            <a:ext cx="3141491" cy="2356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7315200" cy="3363336"/>
          </a:xfrm>
        </p:spPr>
        <p:txBody>
          <a:bodyPr>
            <a:noAutofit/>
          </a:bodyPr>
          <a:lstStyle/>
          <a:p>
            <a:r>
              <a:rPr lang="en-US" sz="5400" dirty="0" smtClean="0"/>
              <a:t>Where are the noble gases located and what makes them special?</a:t>
            </a:r>
            <a:endParaRPr lang="en-US" sz="5400" dirty="0"/>
          </a:p>
        </p:txBody>
      </p:sp>
    </p:spTree>
    <p:extLst>
      <p:ext uri="{BB962C8B-B14F-4D97-AF65-F5344CB8AC3E}">
        <p14:creationId xmlns:p14="http://schemas.microsoft.com/office/powerpoint/2010/main" val="2292531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676401"/>
            <a:ext cx="8610600" cy="3287136"/>
          </a:xfrm>
        </p:spPr>
        <p:txBody>
          <a:bodyPr>
            <a:noAutofit/>
          </a:bodyPr>
          <a:lstStyle/>
          <a:p>
            <a:r>
              <a:rPr lang="en-US" sz="6000" dirty="0" smtClean="0"/>
              <a:t>They are the last family, they are non-reactive       -do not bond </a:t>
            </a:r>
            <a:endParaRPr lang="en-US" sz="6000" dirty="0"/>
          </a:p>
        </p:txBody>
      </p:sp>
      <p:pic>
        <p:nvPicPr>
          <p:cNvPr id="3074" name="Picture 2" descr="https://encrypted-tbn1.google.com/images?q=tbn:ANd9GcQxjFiUj_r2qZAqJ0ePJWb0jl_AJkZ5WcE4hAUYNHAQHbYh1Du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4114800"/>
            <a:ext cx="35052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54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685800"/>
            <a:ext cx="8686800" cy="3210936"/>
          </a:xfrm>
        </p:spPr>
        <p:txBody>
          <a:bodyPr>
            <a:noAutofit/>
          </a:bodyPr>
          <a:lstStyle/>
          <a:p>
            <a:r>
              <a:rPr lang="en-US" sz="5400" dirty="0" smtClean="0"/>
              <a:t>Where are the semi-metals located and what makes them unique?</a:t>
            </a:r>
            <a:endParaRPr lang="en-US" sz="5400" dirty="0"/>
          </a:p>
        </p:txBody>
      </p:sp>
    </p:spTree>
    <p:extLst>
      <p:ext uri="{BB962C8B-B14F-4D97-AF65-F5344CB8AC3E}">
        <p14:creationId xmlns:p14="http://schemas.microsoft.com/office/powerpoint/2010/main" val="1396038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534400" cy="2362200"/>
          </a:xfrm>
        </p:spPr>
        <p:txBody>
          <a:bodyPr>
            <a:noAutofit/>
          </a:bodyPr>
          <a:lstStyle/>
          <a:p>
            <a:r>
              <a:rPr lang="en-US" sz="4800" dirty="0" smtClean="0"/>
              <a:t>Touching the zig-zag line. They act as semi-conductors.</a:t>
            </a:r>
            <a:endParaRPr lang="en-US" sz="4800" dirty="0"/>
          </a:p>
        </p:txBody>
      </p:sp>
      <p:pic>
        <p:nvPicPr>
          <p:cNvPr id="4098" name="Picture 2" descr="https://encrypted-tbn1.google.com/images?q=tbn:ANd9GcSMdz1f1aEaQ__f5xSJsJd--CHhMbWIAJ6lbz3P1vy_0FjUrmldF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3219372"/>
            <a:ext cx="4267200" cy="3524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3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1154097"/>
          </a:xfrm>
        </p:spPr>
        <p:txBody>
          <a:bodyPr>
            <a:normAutofit/>
          </a:bodyPr>
          <a:lstStyle/>
          <a:p>
            <a:r>
              <a:rPr lang="en-US" sz="5400" dirty="0" smtClean="0"/>
              <a:t>Question 2</a:t>
            </a:r>
            <a:endParaRPr lang="en-US" sz="5400" dirty="0"/>
          </a:p>
        </p:txBody>
      </p:sp>
      <p:sp>
        <p:nvSpPr>
          <p:cNvPr id="3" name="Content Placeholder 2"/>
          <p:cNvSpPr>
            <a:spLocks noGrp="1"/>
          </p:cNvSpPr>
          <p:nvPr>
            <p:ph idx="1"/>
          </p:nvPr>
        </p:nvSpPr>
        <p:spPr>
          <a:xfrm>
            <a:off x="838200" y="1752600"/>
            <a:ext cx="7315200" cy="3810000"/>
          </a:xfrm>
        </p:spPr>
        <p:txBody>
          <a:bodyPr>
            <a:noAutofit/>
          </a:bodyPr>
          <a:lstStyle/>
          <a:p>
            <a:pPr marL="45720" indent="0">
              <a:buNone/>
            </a:pPr>
            <a:r>
              <a:rPr lang="en-US" sz="6000" dirty="0" smtClean="0"/>
              <a:t>Explain the difference between a physical and chemical property.</a:t>
            </a:r>
            <a:endParaRPr lang="en-US" sz="6000" dirty="0"/>
          </a:p>
        </p:txBody>
      </p:sp>
    </p:spTree>
    <p:extLst>
      <p:ext uri="{BB962C8B-B14F-4D97-AF65-F5344CB8AC3E}">
        <p14:creationId xmlns:p14="http://schemas.microsoft.com/office/powerpoint/2010/main" val="2591066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08" y="2209800"/>
            <a:ext cx="9067800" cy="1754326"/>
          </a:xfrm>
          <a:prstGeom prst="rect">
            <a:avLst/>
          </a:prstGeom>
          <a:noFill/>
        </p:spPr>
        <p:txBody>
          <a:bodyPr wrap="squar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rPr>
              <a:t>Chapter 5- Atoms and Bonding</a:t>
            </a:r>
            <a:endParaRPr lang="en-US" sz="5400" b="1" cap="none" spc="100" dirty="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810748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152400"/>
            <a:ext cx="7315200" cy="6553201"/>
          </a:xfrm>
        </p:spPr>
        <p:txBody>
          <a:bodyPr>
            <a:noAutofit/>
          </a:bodyPr>
          <a:lstStyle/>
          <a:p>
            <a:r>
              <a:rPr lang="en-US" sz="2800" dirty="0" smtClean="0"/>
              <a:t>1.In the nucleus of the atom are the _____ and </a:t>
            </a:r>
            <a:r>
              <a:rPr lang="en-US" sz="2800" u="sng" dirty="0" smtClean="0"/>
              <a:t>______</a:t>
            </a:r>
            <a:r>
              <a:rPr lang="en-US" sz="2800" dirty="0" smtClean="0"/>
              <a:t>, while the </a:t>
            </a:r>
            <a:r>
              <a:rPr lang="en-US" sz="2800" u="sng" dirty="0" smtClean="0"/>
              <a:t>________</a:t>
            </a:r>
            <a:r>
              <a:rPr lang="en-US" sz="2800" dirty="0" smtClean="0"/>
              <a:t> orbit the nucleus. </a:t>
            </a:r>
          </a:p>
          <a:p>
            <a:endParaRPr lang="en-US" sz="2800" dirty="0"/>
          </a:p>
          <a:p>
            <a:r>
              <a:rPr lang="en-US" sz="2800" dirty="0" smtClean="0"/>
              <a:t>2.During chemical reactions, what part of the atom is involved in bonding?                  </a:t>
            </a:r>
            <a:endParaRPr lang="en-US" sz="2800" u="sng" dirty="0" smtClean="0"/>
          </a:p>
          <a:p>
            <a:endParaRPr lang="en-US" sz="2800" dirty="0"/>
          </a:p>
          <a:p>
            <a:r>
              <a:rPr lang="en-US" sz="2800" dirty="0" smtClean="0"/>
              <a:t>3.During a chemical reaction, electrons are either </a:t>
            </a:r>
            <a:r>
              <a:rPr lang="en-US" sz="2800" u="sng" dirty="0" smtClean="0"/>
              <a:t>_____</a:t>
            </a:r>
            <a:r>
              <a:rPr lang="en-US" sz="2800" dirty="0" smtClean="0"/>
              <a:t>, </a:t>
            </a:r>
            <a:r>
              <a:rPr lang="en-US" sz="2800" u="sng" dirty="0" smtClean="0"/>
              <a:t>______</a:t>
            </a:r>
            <a:r>
              <a:rPr lang="en-US" sz="2800" dirty="0" smtClean="0"/>
              <a:t>, or </a:t>
            </a:r>
            <a:r>
              <a:rPr lang="en-US" sz="2800" u="sng" dirty="0" smtClean="0"/>
              <a:t>______</a:t>
            </a:r>
            <a:r>
              <a:rPr lang="en-US" sz="2800" dirty="0" smtClean="0"/>
              <a:t>.</a:t>
            </a:r>
          </a:p>
          <a:p>
            <a:endParaRPr lang="en-US" sz="2800" dirty="0"/>
          </a:p>
          <a:p>
            <a:r>
              <a:rPr lang="en-US" sz="2800" dirty="0" smtClean="0"/>
              <a:t>4.What tells you the number of valence electrons in an atom?                            </a:t>
            </a:r>
            <a:endParaRPr lang="en-US" sz="2800" u="sng" dirty="0"/>
          </a:p>
        </p:txBody>
      </p:sp>
    </p:spTree>
    <p:extLst>
      <p:ext uri="{BB962C8B-B14F-4D97-AF65-F5344CB8AC3E}">
        <p14:creationId xmlns:p14="http://schemas.microsoft.com/office/powerpoint/2010/main" val="2391931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152400"/>
            <a:ext cx="7315200" cy="6553201"/>
          </a:xfrm>
        </p:spPr>
        <p:txBody>
          <a:bodyPr>
            <a:noAutofit/>
          </a:bodyPr>
          <a:lstStyle/>
          <a:p>
            <a:r>
              <a:rPr lang="en-US" sz="2800" dirty="0" smtClean="0"/>
              <a:t>1.In the nucleus of the atom are the </a:t>
            </a:r>
            <a:r>
              <a:rPr lang="en-US" sz="2800" u="sng" dirty="0" smtClean="0"/>
              <a:t>protons</a:t>
            </a:r>
            <a:r>
              <a:rPr lang="en-US" sz="2800" dirty="0" smtClean="0"/>
              <a:t> and </a:t>
            </a:r>
            <a:r>
              <a:rPr lang="en-US" sz="2800" u="sng" dirty="0" smtClean="0"/>
              <a:t>neutrons</a:t>
            </a:r>
            <a:r>
              <a:rPr lang="en-US" sz="2800" dirty="0" smtClean="0"/>
              <a:t>, while the </a:t>
            </a:r>
            <a:r>
              <a:rPr lang="en-US" sz="2800" u="sng" dirty="0" smtClean="0"/>
              <a:t>electrons</a:t>
            </a:r>
            <a:r>
              <a:rPr lang="en-US" sz="2800" dirty="0" smtClean="0"/>
              <a:t> orbit the nucleus. </a:t>
            </a:r>
          </a:p>
          <a:p>
            <a:endParaRPr lang="en-US" sz="2800" dirty="0"/>
          </a:p>
          <a:p>
            <a:r>
              <a:rPr lang="en-US" sz="2800" dirty="0" smtClean="0"/>
              <a:t>2.During chemical reactions, what part of the atom is involved in bonding?                  </a:t>
            </a:r>
            <a:r>
              <a:rPr lang="en-US" sz="2800" u="sng" dirty="0" smtClean="0"/>
              <a:t>Valence Electrons</a:t>
            </a:r>
          </a:p>
          <a:p>
            <a:endParaRPr lang="en-US" sz="2800" dirty="0"/>
          </a:p>
          <a:p>
            <a:r>
              <a:rPr lang="en-US" sz="2800" dirty="0" smtClean="0"/>
              <a:t>3.During a chemical reaction, electrons are either </a:t>
            </a:r>
            <a:r>
              <a:rPr lang="en-US" sz="2800" u="sng" dirty="0" smtClean="0"/>
              <a:t>given</a:t>
            </a:r>
            <a:r>
              <a:rPr lang="en-US" sz="2800" dirty="0" smtClean="0"/>
              <a:t>, </a:t>
            </a:r>
            <a:r>
              <a:rPr lang="en-US" sz="2800" u="sng" dirty="0" smtClean="0"/>
              <a:t>taken</a:t>
            </a:r>
            <a:r>
              <a:rPr lang="en-US" sz="2800" dirty="0" smtClean="0"/>
              <a:t>, or </a:t>
            </a:r>
            <a:r>
              <a:rPr lang="en-US" sz="2800" u="sng" dirty="0" smtClean="0"/>
              <a:t>shared</a:t>
            </a:r>
            <a:r>
              <a:rPr lang="en-US" sz="2800" dirty="0" smtClean="0"/>
              <a:t>.</a:t>
            </a:r>
          </a:p>
          <a:p>
            <a:endParaRPr lang="en-US" sz="2800" dirty="0"/>
          </a:p>
          <a:p>
            <a:r>
              <a:rPr lang="en-US" sz="2800" dirty="0" smtClean="0"/>
              <a:t>4.What tells you the number of valence electrons in an atom?                            </a:t>
            </a:r>
            <a:r>
              <a:rPr lang="en-US" sz="2800" u="sng" dirty="0" smtClean="0"/>
              <a:t>Family Number</a:t>
            </a:r>
            <a:endParaRPr lang="en-US" sz="2800" u="sng" dirty="0"/>
          </a:p>
        </p:txBody>
      </p:sp>
    </p:spTree>
    <p:extLst>
      <p:ext uri="{BB962C8B-B14F-4D97-AF65-F5344CB8AC3E}">
        <p14:creationId xmlns:p14="http://schemas.microsoft.com/office/powerpoint/2010/main" val="2631638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315200" cy="1293592"/>
          </a:xfrm>
        </p:spPr>
        <p:txBody>
          <a:bodyPr>
            <a:normAutofit fontScale="90000"/>
          </a:bodyPr>
          <a:lstStyle/>
          <a:p>
            <a:r>
              <a:rPr lang="en-US" dirty="0" smtClean="0"/>
              <a:t>5. Draw an electron dot diagram for the following elements:</a:t>
            </a:r>
            <a:endParaRPr lang="en-US" dirty="0"/>
          </a:p>
        </p:txBody>
      </p:sp>
      <p:sp>
        <p:nvSpPr>
          <p:cNvPr id="4" name="TextBox 3"/>
          <p:cNvSpPr txBox="1"/>
          <p:nvPr/>
        </p:nvSpPr>
        <p:spPr>
          <a:xfrm>
            <a:off x="1143000" y="2269475"/>
            <a:ext cx="1066800" cy="923330"/>
          </a:xfrm>
          <a:prstGeom prst="rect">
            <a:avLst/>
          </a:prstGeom>
          <a:noFill/>
        </p:spPr>
        <p:txBody>
          <a:bodyPr wrap="square" rtlCol="0">
            <a:spAutoFit/>
          </a:bodyPr>
          <a:lstStyle/>
          <a:p>
            <a:r>
              <a:rPr lang="en-US" sz="5400" dirty="0" smtClean="0"/>
              <a:t>Na</a:t>
            </a:r>
            <a:endParaRPr lang="en-US" sz="5400" dirty="0"/>
          </a:p>
        </p:txBody>
      </p:sp>
      <p:sp>
        <p:nvSpPr>
          <p:cNvPr id="5" name="Rectangle 4"/>
          <p:cNvSpPr/>
          <p:nvPr/>
        </p:nvSpPr>
        <p:spPr>
          <a:xfrm>
            <a:off x="4041828" y="2269475"/>
            <a:ext cx="723275" cy="923330"/>
          </a:xfrm>
          <a:prstGeom prst="rect">
            <a:avLst/>
          </a:prstGeom>
        </p:spPr>
        <p:txBody>
          <a:bodyPr wrap="none">
            <a:spAutoFit/>
          </a:bodyPr>
          <a:lstStyle/>
          <a:p>
            <a:pPr lvl="0"/>
            <a:r>
              <a:rPr lang="en-US" sz="5400" dirty="0" smtClean="0">
                <a:solidFill>
                  <a:prstClr val="white"/>
                </a:solidFill>
              </a:rPr>
              <a:t>O</a:t>
            </a:r>
            <a:endParaRPr lang="en-US" sz="5400" dirty="0">
              <a:solidFill>
                <a:prstClr val="white"/>
              </a:solidFill>
            </a:endParaRPr>
          </a:p>
        </p:txBody>
      </p:sp>
      <p:sp>
        <p:nvSpPr>
          <p:cNvPr id="6" name="Rectangle 5"/>
          <p:cNvSpPr/>
          <p:nvPr/>
        </p:nvSpPr>
        <p:spPr>
          <a:xfrm>
            <a:off x="6858000" y="2269475"/>
            <a:ext cx="684803" cy="923330"/>
          </a:xfrm>
          <a:prstGeom prst="rect">
            <a:avLst/>
          </a:prstGeom>
        </p:spPr>
        <p:txBody>
          <a:bodyPr wrap="none">
            <a:spAutoFit/>
          </a:bodyPr>
          <a:lstStyle/>
          <a:p>
            <a:pPr lvl="0"/>
            <a:r>
              <a:rPr lang="en-US" sz="5400" dirty="0" smtClean="0">
                <a:solidFill>
                  <a:prstClr val="white"/>
                </a:solidFill>
              </a:rPr>
              <a:t>C</a:t>
            </a:r>
            <a:endParaRPr lang="en-US" sz="5400" dirty="0">
              <a:solidFill>
                <a:prstClr val="white"/>
              </a:solidFill>
            </a:endParaRPr>
          </a:p>
        </p:txBody>
      </p:sp>
      <p:sp>
        <p:nvSpPr>
          <p:cNvPr id="7" name="Rectangle 6"/>
          <p:cNvSpPr/>
          <p:nvPr/>
        </p:nvSpPr>
        <p:spPr>
          <a:xfrm>
            <a:off x="1257054" y="4648200"/>
            <a:ext cx="838691" cy="923330"/>
          </a:xfrm>
          <a:prstGeom prst="rect">
            <a:avLst/>
          </a:prstGeom>
        </p:spPr>
        <p:txBody>
          <a:bodyPr wrap="none">
            <a:spAutoFit/>
          </a:bodyPr>
          <a:lstStyle/>
          <a:p>
            <a:pPr lvl="0"/>
            <a:r>
              <a:rPr lang="en-US" sz="5400" dirty="0" smtClean="0">
                <a:solidFill>
                  <a:prstClr val="white"/>
                </a:solidFill>
              </a:rPr>
              <a:t>Cl</a:t>
            </a:r>
            <a:endParaRPr lang="en-US" sz="5400" dirty="0">
              <a:solidFill>
                <a:prstClr val="white"/>
              </a:solidFill>
            </a:endParaRPr>
          </a:p>
        </p:txBody>
      </p:sp>
      <p:sp>
        <p:nvSpPr>
          <p:cNvPr id="8" name="Rectangle 7"/>
          <p:cNvSpPr/>
          <p:nvPr/>
        </p:nvSpPr>
        <p:spPr>
          <a:xfrm>
            <a:off x="3868703" y="4648200"/>
            <a:ext cx="1069524" cy="923330"/>
          </a:xfrm>
          <a:prstGeom prst="rect">
            <a:avLst/>
          </a:prstGeom>
        </p:spPr>
        <p:txBody>
          <a:bodyPr wrap="none">
            <a:spAutoFit/>
          </a:bodyPr>
          <a:lstStyle/>
          <a:p>
            <a:pPr lvl="0"/>
            <a:r>
              <a:rPr lang="en-US" sz="5400" dirty="0" smtClean="0">
                <a:solidFill>
                  <a:prstClr val="white"/>
                </a:solidFill>
              </a:rPr>
              <a:t>Ne</a:t>
            </a:r>
            <a:endParaRPr lang="en-US" sz="5400" dirty="0">
              <a:solidFill>
                <a:prstClr val="white"/>
              </a:solidFill>
            </a:endParaRPr>
          </a:p>
        </p:txBody>
      </p:sp>
      <p:sp>
        <p:nvSpPr>
          <p:cNvPr id="9" name="Rectangle 8"/>
          <p:cNvSpPr/>
          <p:nvPr/>
        </p:nvSpPr>
        <p:spPr>
          <a:xfrm>
            <a:off x="6665639" y="4648200"/>
            <a:ext cx="800219" cy="923330"/>
          </a:xfrm>
          <a:prstGeom prst="rect">
            <a:avLst/>
          </a:prstGeom>
        </p:spPr>
        <p:txBody>
          <a:bodyPr wrap="none">
            <a:spAutoFit/>
          </a:bodyPr>
          <a:lstStyle/>
          <a:p>
            <a:pPr lvl="0"/>
            <a:r>
              <a:rPr lang="en-US" sz="5400" dirty="0" smtClean="0">
                <a:solidFill>
                  <a:prstClr val="white"/>
                </a:solidFill>
              </a:rPr>
              <a:t>Al</a:t>
            </a:r>
            <a:endParaRPr lang="en-US" sz="5400" dirty="0">
              <a:solidFill>
                <a:prstClr val="white"/>
              </a:solidFill>
            </a:endParaRPr>
          </a:p>
        </p:txBody>
      </p:sp>
    </p:spTree>
    <p:extLst>
      <p:ext uri="{BB962C8B-B14F-4D97-AF65-F5344CB8AC3E}">
        <p14:creationId xmlns:p14="http://schemas.microsoft.com/office/powerpoint/2010/main" val="1315545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315200" cy="1293592"/>
          </a:xfrm>
        </p:spPr>
        <p:txBody>
          <a:bodyPr>
            <a:normAutofit fontScale="90000"/>
          </a:bodyPr>
          <a:lstStyle/>
          <a:p>
            <a:r>
              <a:rPr lang="en-US" dirty="0" smtClean="0"/>
              <a:t>5. Draw an electron dot diagram for the following elements:</a:t>
            </a:r>
            <a:endParaRPr lang="en-US" dirty="0"/>
          </a:p>
        </p:txBody>
      </p:sp>
      <p:sp>
        <p:nvSpPr>
          <p:cNvPr id="4" name="TextBox 3"/>
          <p:cNvSpPr txBox="1"/>
          <p:nvPr/>
        </p:nvSpPr>
        <p:spPr>
          <a:xfrm>
            <a:off x="1143000" y="2269475"/>
            <a:ext cx="1066800" cy="923330"/>
          </a:xfrm>
          <a:prstGeom prst="rect">
            <a:avLst/>
          </a:prstGeom>
          <a:noFill/>
        </p:spPr>
        <p:txBody>
          <a:bodyPr wrap="square" rtlCol="0">
            <a:spAutoFit/>
          </a:bodyPr>
          <a:lstStyle/>
          <a:p>
            <a:r>
              <a:rPr lang="en-US" sz="5400" dirty="0" smtClean="0"/>
              <a:t>Na</a:t>
            </a:r>
            <a:endParaRPr lang="en-US" sz="5400" dirty="0"/>
          </a:p>
        </p:txBody>
      </p:sp>
      <p:sp>
        <p:nvSpPr>
          <p:cNvPr id="5" name="Rectangle 4"/>
          <p:cNvSpPr/>
          <p:nvPr/>
        </p:nvSpPr>
        <p:spPr>
          <a:xfrm>
            <a:off x="4041828" y="2269475"/>
            <a:ext cx="723275" cy="923330"/>
          </a:xfrm>
          <a:prstGeom prst="rect">
            <a:avLst/>
          </a:prstGeom>
        </p:spPr>
        <p:txBody>
          <a:bodyPr wrap="none">
            <a:spAutoFit/>
          </a:bodyPr>
          <a:lstStyle/>
          <a:p>
            <a:pPr lvl="0"/>
            <a:r>
              <a:rPr lang="en-US" sz="5400" dirty="0" smtClean="0">
                <a:solidFill>
                  <a:prstClr val="white"/>
                </a:solidFill>
              </a:rPr>
              <a:t>O</a:t>
            </a:r>
            <a:endParaRPr lang="en-US" sz="5400" dirty="0">
              <a:solidFill>
                <a:prstClr val="white"/>
              </a:solidFill>
            </a:endParaRPr>
          </a:p>
        </p:txBody>
      </p:sp>
      <p:sp>
        <p:nvSpPr>
          <p:cNvPr id="6" name="Rectangle 5"/>
          <p:cNvSpPr/>
          <p:nvPr/>
        </p:nvSpPr>
        <p:spPr>
          <a:xfrm>
            <a:off x="6858000" y="2269475"/>
            <a:ext cx="684803" cy="923330"/>
          </a:xfrm>
          <a:prstGeom prst="rect">
            <a:avLst/>
          </a:prstGeom>
        </p:spPr>
        <p:txBody>
          <a:bodyPr wrap="none">
            <a:spAutoFit/>
          </a:bodyPr>
          <a:lstStyle/>
          <a:p>
            <a:pPr lvl="0"/>
            <a:r>
              <a:rPr lang="en-US" sz="5400" dirty="0" smtClean="0">
                <a:solidFill>
                  <a:prstClr val="white"/>
                </a:solidFill>
              </a:rPr>
              <a:t>C</a:t>
            </a:r>
            <a:endParaRPr lang="en-US" sz="5400" dirty="0">
              <a:solidFill>
                <a:prstClr val="white"/>
              </a:solidFill>
            </a:endParaRPr>
          </a:p>
        </p:txBody>
      </p:sp>
      <p:sp>
        <p:nvSpPr>
          <p:cNvPr id="7" name="Rectangle 6"/>
          <p:cNvSpPr/>
          <p:nvPr/>
        </p:nvSpPr>
        <p:spPr>
          <a:xfrm>
            <a:off x="1257054" y="4648200"/>
            <a:ext cx="838691" cy="923330"/>
          </a:xfrm>
          <a:prstGeom prst="rect">
            <a:avLst/>
          </a:prstGeom>
        </p:spPr>
        <p:txBody>
          <a:bodyPr wrap="none">
            <a:spAutoFit/>
          </a:bodyPr>
          <a:lstStyle/>
          <a:p>
            <a:pPr lvl="0"/>
            <a:r>
              <a:rPr lang="en-US" sz="5400" dirty="0" smtClean="0">
                <a:solidFill>
                  <a:prstClr val="white"/>
                </a:solidFill>
              </a:rPr>
              <a:t>Cl</a:t>
            </a:r>
            <a:endParaRPr lang="en-US" sz="5400" dirty="0">
              <a:solidFill>
                <a:prstClr val="white"/>
              </a:solidFill>
            </a:endParaRPr>
          </a:p>
        </p:txBody>
      </p:sp>
      <p:sp>
        <p:nvSpPr>
          <p:cNvPr id="8" name="Rectangle 7"/>
          <p:cNvSpPr/>
          <p:nvPr/>
        </p:nvSpPr>
        <p:spPr>
          <a:xfrm>
            <a:off x="3868703" y="4648200"/>
            <a:ext cx="1069524" cy="923330"/>
          </a:xfrm>
          <a:prstGeom prst="rect">
            <a:avLst/>
          </a:prstGeom>
        </p:spPr>
        <p:txBody>
          <a:bodyPr wrap="none">
            <a:spAutoFit/>
          </a:bodyPr>
          <a:lstStyle/>
          <a:p>
            <a:pPr lvl="0"/>
            <a:r>
              <a:rPr lang="en-US" sz="5400" dirty="0" smtClean="0">
                <a:solidFill>
                  <a:prstClr val="white"/>
                </a:solidFill>
              </a:rPr>
              <a:t>Ne</a:t>
            </a:r>
            <a:endParaRPr lang="en-US" sz="5400" dirty="0">
              <a:solidFill>
                <a:prstClr val="white"/>
              </a:solidFill>
            </a:endParaRPr>
          </a:p>
        </p:txBody>
      </p:sp>
      <p:sp>
        <p:nvSpPr>
          <p:cNvPr id="9" name="Rectangle 8"/>
          <p:cNvSpPr/>
          <p:nvPr/>
        </p:nvSpPr>
        <p:spPr>
          <a:xfrm>
            <a:off x="6665639" y="4648200"/>
            <a:ext cx="800219" cy="923330"/>
          </a:xfrm>
          <a:prstGeom prst="rect">
            <a:avLst/>
          </a:prstGeom>
        </p:spPr>
        <p:txBody>
          <a:bodyPr wrap="none">
            <a:spAutoFit/>
          </a:bodyPr>
          <a:lstStyle/>
          <a:p>
            <a:pPr lvl="0"/>
            <a:r>
              <a:rPr lang="en-US" sz="5400" dirty="0" smtClean="0">
                <a:solidFill>
                  <a:prstClr val="white"/>
                </a:solidFill>
              </a:rPr>
              <a:t>Al</a:t>
            </a:r>
            <a:endParaRPr lang="en-US" sz="5400" dirty="0">
              <a:solidFill>
                <a:prstClr val="white"/>
              </a:solidFill>
            </a:endParaRPr>
          </a:p>
        </p:txBody>
      </p:sp>
      <p:sp>
        <p:nvSpPr>
          <p:cNvPr id="3" name="Flowchart: Connector 2"/>
          <p:cNvSpPr/>
          <p:nvPr/>
        </p:nvSpPr>
        <p:spPr>
          <a:xfrm>
            <a:off x="2286000" y="26670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2591" y="278130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2591" y="2487134"/>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8696" y="3113336"/>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1020" y="2651125"/>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4522" y="2147237"/>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1484" y="2147237"/>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335" y="266700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5782" y="3113335"/>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2803" y="2608319"/>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5971" y="2147236"/>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1779" y="5449292"/>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745" y="518160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745" y="486539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719" y="4514027"/>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7162" y="4514026"/>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023" y="4865389"/>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817" y="5181599"/>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4228" y="4525962"/>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1483" y="4514025"/>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8220" y="522605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8221" y="4865388"/>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8821" y="4865390"/>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8"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8856" y="5226049"/>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9" name="Picture 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4521" y="5470525"/>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7933" y="5470525"/>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5704" y="4474299"/>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6402" y="4987627"/>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6729" y="4941198"/>
            <a:ext cx="2492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7356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7315200" cy="2698639"/>
          </a:xfrm>
        </p:spPr>
        <p:txBody>
          <a:bodyPr>
            <a:noAutofit/>
          </a:bodyPr>
          <a:lstStyle/>
          <a:p>
            <a:r>
              <a:rPr lang="en-US" sz="3600" dirty="0" smtClean="0"/>
              <a:t>6. Explain the difference between a covalent and an ionic bond:___________________________.</a:t>
            </a:r>
            <a:endParaRPr lang="en-US" sz="3600" dirty="0"/>
          </a:p>
        </p:txBody>
      </p:sp>
    </p:spTree>
    <p:extLst>
      <p:ext uri="{BB962C8B-B14F-4D97-AF65-F5344CB8AC3E}">
        <p14:creationId xmlns:p14="http://schemas.microsoft.com/office/powerpoint/2010/main" val="2035372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
            <a:ext cx="7315200" cy="4572000"/>
          </a:xfrm>
        </p:spPr>
        <p:txBody>
          <a:bodyPr>
            <a:noAutofit/>
          </a:bodyPr>
          <a:lstStyle/>
          <a:p>
            <a:endParaRPr lang="en-US" sz="6600" dirty="0" smtClean="0"/>
          </a:p>
          <a:p>
            <a:r>
              <a:rPr lang="en-US" sz="6600" dirty="0" smtClean="0"/>
              <a:t>Covalent=share e-</a:t>
            </a:r>
          </a:p>
          <a:p>
            <a:endParaRPr lang="en-US" sz="6600" dirty="0" smtClean="0"/>
          </a:p>
          <a:p>
            <a:endParaRPr lang="en-US" sz="6600" dirty="0" smtClean="0"/>
          </a:p>
          <a:p>
            <a:r>
              <a:rPr lang="en-US" sz="6600" dirty="0" smtClean="0"/>
              <a:t>Ionic= give/take e-.</a:t>
            </a:r>
            <a:endParaRPr lang="en-US" sz="6600" dirty="0"/>
          </a:p>
        </p:txBody>
      </p:sp>
      <p:pic>
        <p:nvPicPr>
          <p:cNvPr id="5122" name="Picture 2" descr="https://encrypted-tbn2.google.com/images?q=tbn:ANd9GcSuf9niJuaWFkU9E0yIUDRjEyb22EUhbtQmegkuoX4p_xtfNV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675" y="1143000"/>
            <a:ext cx="3505200" cy="241506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2.google.com/images?q=tbn:ANd9GcS5aUsTI2PvVXUIw2HIdXWelh1euf-lMXJXPAO5ZG9Pi9BBEsP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4039" y="4677295"/>
            <a:ext cx="4648200" cy="2028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94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7315200" cy="2895600"/>
          </a:xfrm>
        </p:spPr>
        <p:txBody>
          <a:bodyPr>
            <a:noAutofit/>
          </a:bodyPr>
          <a:lstStyle/>
          <a:p>
            <a:r>
              <a:rPr lang="en-US" sz="4800" dirty="0" smtClean="0"/>
              <a:t>7.How many valence electrons do most atoms want to be stable?        (it’s the magic number!)</a:t>
            </a:r>
            <a:endParaRPr lang="en-US" sz="4800" dirty="0"/>
          </a:p>
        </p:txBody>
      </p:sp>
    </p:spTree>
    <p:extLst>
      <p:ext uri="{BB962C8B-B14F-4D97-AF65-F5344CB8AC3E}">
        <p14:creationId xmlns:p14="http://schemas.microsoft.com/office/powerpoint/2010/main" val="2746747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286000"/>
            <a:ext cx="914400" cy="1369792"/>
          </a:xfrm>
        </p:spPr>
        <p:txBody>
          <a:bodyPr>
            <a:noAutofit/>
          </a:bodyPr>
          <a:lstStyle/>
          <a:p>
            <a:r>
              <a:rPr lang="en-US" sz="9600" u="sng" dirty="0" smtClean="0"/>
              <a:t>8</a:t>
            </a:r>
            <a:endParaRPr lang="en-US" sz="9600" u="sng" dirty="0"/>
          </a:p>
        </p:txBody>
      </p:sp>
    </p:spTree>
    <p:extLst>
      <p:ext uri="{BB962C8B-B14F-4D97-AF65-F5344CB8AC3E}">
        <p14:creationId xmlns:p14="http://schemas.microsoft.com/office/powerpoint/2010/main" val="1815041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533400"/>
            <a:ext cx="7315200" cy="5670439"/>
          </a:xfrm>
        </p:spPr>
        <p:txBody>
          <a:bodyPr>
            <a:noAutofit/>
          </a:bodyPr>
          <a:lstStyle/>
          <a:p>
            <a:r>
              <a:rPr lang="en-US" sz="4400" dirty="0" smtClean="0"/>
              <a:t>8. Atoms bond with other atom to ____ their valence electron shell and become more stable.</a:t>
            </a:r>
          </a:p>
          <a:p>
            <a:endParaRPr lang="en-US" sz="4400" dirty="0"/>
          </a:p>
          <a:p>
            <a:r>
              <a:rPr lang="en-US" sz="4400" dirty="0" smtClean="0"/>
              <a:t>9. In a ionic bond, positive ions always bond with ________ ions.</a:t>
            </a:r>
            <a:endParaRPr lang="en-US" sz="4400" dirty="0"/>
          </a:p>
        </p:txBody>
      </p:sp>
    </p:spTree>
    <p:extLst>
      <p:ext uri="{BB962C8B-B14F-4D97-AF65-F5344CB8AC3E}">
        <p14:creationId xmlns:p14="http://schemas.microsoft.com/office/powerpoint/2010/main" val="279836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533400" y="2743200"/>
            <a:ext cx="7315200" cy="1098439"/>
          </a:xfrm>
        </p:spPr>
        <p:txBody>
          <a:bodyPr>
            <a:noAutofit/>
          </a:bodyPr>
          <a:lstStyle/>
          <a:p>
            <a:pPr marL="45720" indent="0">
              <a:buNone/>
            </a:pPr>
            <a:r>
              <a:rPr lang="en-US" sz="5400" dirty="0" smtClean="0"/>
              <a:t>2.Physical-Can be observed with</a:t>
            </a:r>
          </a:p>
          <a:p>
            <a:pPr marL="45720" indent="0">
              <a:buNone/>
            </a:pPr>
            <a:r>
              <a:rPr lang="en-US" sz="5400" dirty="0" smtClean="0"/>
              <a:t> senses</a:t>
            </a:r>
          </a:p>
          <a:p>
            <a:pPr marL="502920" lvl="2" indent="0">
              <a:buNone/>
            </a:pPr>
            <a:endParaRPr lang="en-US" sz="5400" dirty="0"/>
          </a:p>
        </p:txBody>
      </p:sp>
      <p:sp>
        <p:nvSpPr>
          <p:cNvPr id="7" name="Content Placeholder 6"/>
          <p:cNvSpPr>
            <a:spLocks noGrp="1"/>
          </p:cNvSpPr>
          <p:nvPr>
            <p:ph sz="quarter" idx="4294967295"/>
          </p:nvPr>
        </p:nvSpPr>
        <p:spPr>
          <a:xfrm>
            <a:off x="0" y="3535363"/>
            <a:ext cx="8001000" cy="1692275"/>
          </a:xfrm>
        </p:spPr>
        <p:txBody>
          <a:bodyPr>
            <a:normAutofit lnSpcReduction="10000"/>
          </a:bodyPr>
          <a:lstStyle/>
          <a:p>
            <a:pPr marL="502920" lvl="2" indent="0">
              <a:buClr>
                <a:srgbClr val="F8F8F8"/>
              </a:buClr>
              <a:buNone/>
            </a:pPr>
            <a:r>
              <a:rPr lang="en-US" sz="5400" dirty="0" smtClean="0">
                <a:solidFill>
                  <a:prstClr val="white"/>
                </a:solidFill>
              </a:rPr>
              <a:t>Chemical-Its </a:t>
            </a:r>
            <a:r>
              <a:rPr lang="en-US" sz="5400" dirty="0">
                <a:solidFill>
                  <a:prstClr val="white"/>
                </a:solidFill>
              </a:rPr>
              <a:t>ability to change </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419600"/>
            <a:ext cx="3429000" cy="222885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914400"/>
            <a:ext cx="2514600" cy="2514600"/>
          </a:xfrm>
          <a:prstGeom prst="rect">
            <a:avLst/>
          </a:prstGeom>
        </p:spPr>
      </p:pic>
    </p:spTree>
    <p:extLst>
      <p:ext uri="{BB962C8B-B14F-4D97-AF65-F5344CB8AC3E}">
        <p14:creationId xmlns:p14="http://schemas.microsoft.com/office/powerpoint/2010/main" val="1341629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5105400"/>
            <a:ext cx="7315200" cy="1098439"/>
          </a:xfrm>
        </p:spPr>
        <p:txBody>
          <a:bodyPr>
            <a:noAutofit/>
          </a:bodyPr>
          <a:lstStyle/>
          <a:p>
            <a:r>
              <a:rPr lang="en-US" sz="4400" dirty="0" smtClean="0"/>
              <a:t>8. Atoms bond with other atom to </a:t>
            </a:r>
            <a:r>
              <a:rPr lang="en-US" sz="4400" u="sng" dirty="0" smtClean="0"/>
              <a:t>fill</a:t>
            </a:r>
            <a:r>
              <a:rPr lang="en-US" sz="4400" dirty="0" smtClean="0"/>
              <a:t> their valence electron shell and become more stable.</a:t>
            </a:r>
          </a:p>
          <a:p>
            <a:endParaRPr lang="en-US" sz="4400" dirty="0"/>
          </a:p>
          <a:p>
            <a:r>
              <a:rPr lang="en-US" sz="4400" dirty="0" smtClean="0"/>
              <a:t>9. In a ionic bond, positive ions always bond with </a:t>
            </a:r>
            <a:r>
              <a:rPr lang="en-US" sz="4400" u="sng" dirty="0" smtClean="0"/>
              <a:t>negative</a:t>
            </a:r>
            <a:r>
              <a:rPr lang="en-US" sz="4400" dirty="0" smtClean="0"/>
              <a:t> ions.</a:t>
            </a:r>
            <a:endParaRPr lang="en-US" sz="4400" dirty="0"/>
          </a:p>
        </p:txBody>
      </p:sp>
    </p:spTree>
    <p:extLst>
      <p:ext uri="{BB962C8B-B14F-4D97-AF65-F5344CB8AC3E}">
        <p14:creationId xmlns:p14="http://schemas.microsoft.com/office/powerpoint/2010/main" val="193495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10.  What type of bond is formed when atoms share valence electrons?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3276600"/>
            <a:ext cx="3790950" cy="2067791"/>
          </a:xfrm>
          <a:solidFill>
            <a:srgbClr val="92D050"/>
          </a:solidFill>
        </p:spPr>
      </p:pic>
      <p:pic>
        <p:nvPicPr>
          <p:cNvPr id="1026" name="Picture 2" descr="C:\Users\sstock\Desktop\kahoots pictures\dot-structure-covalent_bonding_carbon_dioxide-comple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2004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802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315200" cy="1293592"/>
          </a:xfrm>
        </p:spPr>
        <p:txBody>
          <a:bodyPr>
            <a:normAutofit/>
          </a:bodyPr>
          <a:lstStyle/>
          <a:p>
            <a:r>
              <a:rPr lang="en-US" sz="6000" dirty="0" smtClean="0"/>
              <a:t>Question 3</a:t>
            </a:r>
            <a:endParaRPr lang="en-US" sz="6000" dirty="0"/>
          </a:p>
        </p:txBody>
      </p:sp>
      <p:sp>
        <p:nvSpPr>
          <p:cNvPr id="3" name="Text Placeholder 2"/>
          <p:cNvSpPr>
            <a:spLocks noGrp="1"/>
          </p:cNvSpPr>
          <p:nvPr>
            <p:ph type="body" idx="1"/>
          </p:nvPr>
        </p:nvSpPr>
        <p:spPr>
          <a:xfrm>
            <a:off x="1066800" y="2057400"/>
            <a:ext cx="7315200" cy="4298839"/>
          </a:xfrm>
        </p:spPr>
        <p:txBody>
          <a:bodyPr>
            <a:noAutofit/>
          </a:bodyPr>
          <a:lstStyle/>
          <a:p>
            <a:r>
              <a:rPr lang="en-US" sz="5400" dirty="0" smtClean="0"/>
              <a:t>List 3 examples of physical properties and 3 examples of a chemical property of a substance.</a:t>
            </a:r>
            <a:endParaRPr lang="en-US" sz="5400" dirty="0"/>
          </a:p>
        </p:txBody>
      </p:sp>
    </p:spTree>
    <p:extLst>
      <p:ext uri="{BB962C8B-B14F-4D97-AF65-F5344CB8AC3E}">
        <p14:creationId xmlns:p14="http://schemas.microsoft.com/office/powerpoint/2010/main" val="705264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304800"/>
            <a:ext cx="7315200" cy="6280039"/>
          </a:xfrm>
        </p:spPr>
        <p:txBody>
          <a:bodyPr>
            <a:noAutofit/>
          </a:bodyPr>
          <a:lstStyle/>
          <a:p>
            <a:r>
              <a:rPr lang="en-US" sz="4800" dirty="0" smtClean="0"/>
              <a:t>3.Physical: Odor, Color, Texture, Taste, </a:t>
            </a:r>
            <a:r>
              <a:rPr lang="en-US" sz="4800" dirty="0"/>
              <a:t>B</a:t>
            </a:r>
            <a:r>
              <a:rPr lang="en-US" sz="4800" dirty="0" smtClean="0"/>
              <a:t>oiling Point, Density</a:t>
            </a:r>
          </a:p>
          <a:p>
            <a:endParaRPr lang="en-US" sz="4800" dirty="0" smtClean="0"/>
          </a:p>
          <a:p>
            <a:endParaRPr lang="en-US" sz="4800" dirty="0"/>
          </a:p>
          <a:p>
            <a:r>
              <a:rPr lang="en-US" sz="4800" dirty="0" smtClean="0"/>
              <a:t>Chemical: Reactivity, Flammability, Ability to Rust </a:t>
            </a:r>
            <a:endParaRPr lang="en-US" sz="4800" dirty="0"/>
          </a:p>
        </p:txBody>
      </p:sp>
      <p:pic>
        <p:nvPicPr>
          <p:cNvPr id="1026" name="Picture 2" descr="https://encrypted-tbn2.google.com/images?q=tbn:ANd9GcTgvrIUl5qxGe9I8BQLia28HWtka2kUYNO_tBL1nSNh3urKcS3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752600"/>
            <a:ext cx="1676400" cy="19145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stm.org/SNEWS/DECEMBER_2004/images/tn_flammabilit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384148"/>
            <a:ext cx="2238375"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660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315200" cy="1293592"/>
          </a:xfrm>
        </p:spPr>
        <p:txBody>
          <a:bodyPr>
            <a:normAutofit/>
          </a:bodyPr>
          <a:lstStyle/>
          <a:p>
            <a:r>
              <a:rPr lang="en-US" sz="6600" dirty="0" smtClean="0"/>
              <a:t>Question 4</a:t>
            </a:r>
            <a:endParaRPr lang="en-US" sz="6600" dirty="0"/>
          </a:p>
        </p:txBody>
      </p:sp>
      <p:sp>
        <p:nvSpPr>
          <p:cNvPr id="3" name="Text Placeholder 2"/>
          <p:cNvSpPr>
            <a:spLocks noGrp="1"/>
          </p:cNvSpPr>
          <p:nvPr>
            <p:ph type="body" idx="1"/>
          </p:nvPr>
        </p:nvSpPr>
        <p:spPr>
          <a:xfrm>
            <a:off x="838200" y="1905000"/>
            <a:ext cx="7315200" cy="3689239"/>
          </a:xfrm>
        </p:spPr>
        <p:txBody>
          <a:bodyPr>
            <a:noAutofit/>
          </a:bodyPr>
          <a:lstStyle/>
          <a:p>
            <a:r>
              <a:rPr lang="en-US" sz="6000" dirty="0" smtClean="0"/>
              <a:t>Explain the difference between a chemical and physical change.</a:t>
            </a:r>
            <a:endParaRPr lang="en-US" sz="6000" dirty="0"/>
          </a:p>
        </p:txBody>
      </p:sp>
    </p:spTree>
    <p:extLst>
      <p:ext uri="{BB962C8B-B14F-4D97-AF65-F5344CB8AC3E}">
        <p14:creationId xmlns:p14="http://schemas.microsoft.com/office/powerpoint/2010/main" val="15416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143000"/>
            <a:ext cx="8305800" cy="6172199"/>
          </a:xfrm>
        </p:spPr>
        <p:txBody>
          <a:bodyPr>
            <a:noAutofit/>
          </a:bodyPr>
          <a:lstStyle/>
          <a:p>
            <a:endParaRPr lang="en-US" sz="5400" dirty="0" smtClean="0"/>
          </a:p>
          <a:p>
            <a:r>
              <a:rPr lang="en-US" sz="5400" dirty="0" smtClean="0"/>
              <a:t>4.Chemical= New substance with new properties. </a:t>
            </a:r>
          </a:p>
          <a:p>
            <a:endParaRPr lang="en-US" sz="5400" dirty="0"/>
          </a:p>
          <a:p>
            <a:r>
              <a:rPr lang="en-US" sz="5400" dirty="0" smtClean="0"/>
              <a:t>Physical= Changes form, but properties </a:t>
            </a:r>
          </a:p>
          <a:p>
            <a:r>
              <a:rPr lang="en-US" sz="5400" dirty="0" smtClean="0"/>
              <a:t>remain the same</a:t>
            </a:r>
          </a:p>
          <a:p>
            <a:endParaRPr lang="en-US" sz="5400" dirty="0"/>
          </a:p>
        </p:txBody>
      </p:sp>
      <p:pic>
        <p:nvPicPr>
          <p:cNvPr id="2050" name="Picture 2" descr="https://encrypted-tbn1.google.com/images?q=tbn:ANd9GcQaT_aYJK-e9fGyGsVM9NTYS-BHvxP4xqlSJdNin8P5a9-PQdQ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6390" y="417739"/>
            <a:ext cx="245745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oogle.com/images?q=tbn:ANd9GcRjrfQ1swnQGdJnyh2VoWBh4a7dUHe85uVQbQYkMPSN93CFTX4EB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6714" y="1905000"/>
            <a:ext cx="2438400" cy="168592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rot="19487840">
            <a:off x="6120039" y="2390889"/>
            <a:ext cx="1687286" cy="838200"/>
          </a:xfrm>
          <a:prstGeom prst="rightArrow">
            <a:avLst/>
          </a:prstGeom>
          <a:solidFill>
            <a:srgbClr val="FF0000"/>
          </a:solidFill>
          <a:ln>
            <a:solidFill>
              <a:schemeClr val="bg2">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054" name="Picture 6" descr="https://encrypted-tbn2.google.com/images?q=tbn:ANd9GcQ8-GwRGkYXZvt8J7Xb6ubUMGuT62hjvgwTur82weIaAkTgSz0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4648200"/>
            <a:ext cx="3102324"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443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TotalTime>
  <Words>1015</Words>
  <Application>Microsoft Office PowerPoint</Application>
  <PresentationFormat>On-screen Show (4:3)</PresentationFormat>
  <Paragraphs>238</Paragraphs>
  <Slides>51</Slides>
  <Notes>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1_Perspective</vt:lpstr>
      <vt:lpstr>Chapter 2-5 Chemistry Review</vt:lpstr>
      <vt:lpstr>Question 1</vt:lpstr>
      <vt:lpstr>PowerPoint Presentation</vt:lpstr>
      <vt:lpstr>Question 2</vt:lpstr>
      <vt:lpstr>PowerPoint Presentation</vt:lpstr>
      <vt:lpstr>Question 3</vt:lpstr>
      <vt:lpstr>PowerPoint Presentation</vt:lpstr>
      <vt:lpstr>Question 4</vt:lpstr>
      <vt:lpstr>PowerPoint Presentation</vt:lpstr>
      <vt:lpstr>PowerPoint Presentation</vt:lpstr>
      <vt:lpstr> </vt:lpstr>
      <vt:lpstr> </vt:lpstr>
      <vt:lpstr>6.Pure Substances are both_________ and __________.   7. What are atoms?_________________.  8.  When matter changes, what is happening to energy within the substances? </vt:lpstr>
      <vt:lpstr>6.Pure Substances are both Elements and Compounds.  7. What are atoms? Smallest particle of matter.  8.  When matter changes, what is happening to energy within the substances?      Energy is either being added or taken away.  </vt:lpstr>
      <vt:lpstr> </vt:lpstr>
      <vt:lpstr>When matter changes, what is happening to energy within the substances?  </vt:lpstr>
      <vt:lpstr>  A change in energy happens to every change in matter.</vt:lpstr>
      <vt:lpstr>Define the following:</vt:lpstr>
      <vt:lpstr>PowerPoint Presentation</vt:lpstr>
      <vt:lpstr>PowerPoint Presentation</vt:lpstr>
      <vt:lpstr>PowerPoint Presentation</vt:lpstr>
      <vt:lpstr>PowerPoint Presentation</vt:lpstr>
      <vt:lpstr>PowerPoint Presentation</vt:lpstr>
      <vt:lpstr>2.  In order for a change of state to occur, THERMAL energy is either added or taken away. </vt:lpstr>
      <vt:lpstr>Textbook graph – p. 100</vt:lpstr>
      <vt:lpstr>Textbook graph – p. 100</vt:lpstr>
      <vt:lpstr>PowerPoint Presentation</vt:lpstr>
      <vt:lpstr>Fill out the following for the element oxygen:               (be able to do for any element!)</vt:lpstr>
      <vt:lpstr>Fill out the following for the element oxygen:               (be able to do for any element!)</vt:lpstr>
      <vt:lpstr>PowerPoint Presentation</vt:lpstr>
      <vt:lpstr>PowerPoint Presentation</vt:lpstr>
      <vt:lpstr>List 3 traits of metals and 3 traits of non metals: </vt:lpstr>
      <vt:lpstr>List 3 traits of metals and 3 traits of non metals: </vt:lpstr>
      <vt:lpstr>PowerPoint Presentation</vt:lpstr>
      <vt:lpstr>PowerPoint Presentation</vt:lpstr>
      <vt:lpstr>PowerPoint Presentation</vt:lpstr>
      <vt:lpstr>PowerPoint Presentation</vt:lpstr>
      <vt:lpstr>PowerPoint Presentation</vt:lpstr>
      <vt:lpstr>Touching the zig-zag line. They act as semi-conductors.</vt:lpstr>
      <vt:lpstr>PowerPoint Presentation</vt:lpstr>
      <vt:lpstr>PowerPoint Presentation</vt:lpstr>
      <vt:lpstr>PowerPoint Presentation</vt:lpstr>
      <vt:lpstr>5. Draw an electron dot diagram for the following elements:</vt:lpstr>
      <vt:lpstr>5. Draw an electron dot diagram for the following elements:</vt:lpstr>
      <vt:lpstr>PowerPoint Presentation</vt:lpstr>
      <vt:lpstr>PowerPoint Presentation</vt:lpstr>
      <vt:lpstr>PowerPoint Presentation</vt:lpstr>
      <vt:lpstr>8</vt:lpstr>
      <vt:lpstr>PowerPoint Presentation</vt:lpstr>
      <vt:lpstr>PowerPoint Presentation</vt:lpstr>
      <vt:lpstr>10.  What type of bond is formed when atoms share valence electrons?  </vt:lpstr>
    </vt:vector>
  </TitlesOfParts>
  <Company>Temecula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1000019208</dc:creator>
  <cp:lastModifiedBy>Suzanne Stock</cp:lastModifiedBy>
  <cp:revision>165</cp:revision>
  <dcterms:created xsi:type="dcterms:W3CDTF">2012-05-09T18:30:55Z</dcterms:created>
  <dcterms:modified xsi:type="dcterms:W3CDTF">2016-05-13T21:17:03Z</dcterms:modified>
</cp:coreProperties>
</file>