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65" r:id="rId4"/>
    <p:sldId id="258" r:id="rId5"/>
    <p:sldId id="259" r:id="rId6"/>
    <p:sldId id="269" r:id="rId7"/>
    <p:sldId id="266" r:id="rId8"/>
    <p:sldId id="260" r:id="rId9"/>
    <p:sldId id="267" r:id="rId10"/>
    <p:sldId id="261" r:id="rId11"/>
    <p:sldId id="262" r:id="rId12"/>
    <p:sldId id="263" r:id="rId13"/>
    <p:sldId id="264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7DEDC0-88B7-4C78-9081-FB89BDEC60BC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2E8F6-D3BD-4E14-BDE3-CBF29D716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2E8F6-D3BD-4E14-BDE3-CBF29D716EF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6360675-BCFE-4E92-ABC4-35854B2E2865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372B5AD-64B2-45CF-BECD-2B66DF41BF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60675-BCFE-4E92-ABC4-35854B2E2865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2B5AD-64B2-45CF-BECD-2B66DF41BF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60675-BCFE-4E92-ABC4-35854B2E2865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2B5AD-64B2-45CF-BECD-2B66DF41BF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6360675-BCFE-4E92-ABC4-35854B2E2865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372B5AD-64B2-45CF-BECD-2B66DF41BF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6360675-BCFE-4E92-ABC4-35854B2E2865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372B5AD-64B2-45CF-BECD-2B66DF41BF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60675-BCFE-4E92-ABC4-35854B2E2865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2B5AD-64B2-45CF-BECD-2B66DF41BF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60675-BCFE-4E92-ABC4-35854B2E2865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2B5AD-64B2-45CF-BECD-2B66DF41BF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6360675-BCFE-4E92-ABC4-35854B2E2865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72B5AD-64B2-45CF-BECD-2B66DF41BF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60675-BCFE-4E92-ABC4-35854B2E2865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2B5AD-64B2-45CF-BECD-2B66DF41BF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6360675-BCFE-4E92-ABC4-35854B2E2865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372B5AD-64B2-45CF-BECD-2B66DF41BF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6360675-BCFE-4E92-ABC4-35854B2E2865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72B5AD-64B2-45CF-BECD-2B66DF41BF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6360675-BCFE-4E92-ABC4-35854B2E2865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372B5AD-64B2-45CF-BECD-2B66DF41BF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google.com/imgres?imgurl=http://membership.acs.org/C/CARB/Glc.jpg&amp;imgrefurl=http://membership.acs.org/C/CARB/&amp;h=1239&amp;w=1299&amp;sz=321&amp;hl=en&amp;start=15&amp;sig2=fusCcwex4MN20WMZpl-eGA&amp;um=1&amp;tbnid=LugPpsG0rp9PZM:&amp;tbnh=143&amp;tbnw=150&amp;ei=4fllR8b-GqHoeaWIiEw&amp;prev=/images?q=carbohydrate&amp;svnum=10&amp;um=1&amp;hl=en&amp;rls=com.microsoft:en-us:IE-SearchBox&amp;rlz=1I7SUNA&amp;sa=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m/imgres?imgurl=http://www.nsf.org/business/newsroom/plumbing99-1/pvcpipe.jpg&amp;imgrefurl=http://www.nsf.org/business/newsroom/plumbing99-1/pvcpipe.html&amp;h=162&amp;w=232&amp;sz=7&amp;tbnid=PfD_XolzJ0oJ:&amp;tbnh=71&amp;tbnw=103&amp;hl=en&amp;start=1&amp;prev=/images?q=pvc+pipe&amp;svnum=10&amp;hl=en&amp;lr=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://images.google.com/imgres?imgurl=http://www.danielhale.net/images/web102904.jpg&amp;imgrefurl=http://danielhale.net/index.php?m=200410&amp;h=484&amp;w=720&amp;sz=111&amp;tbnid=2oDmOiM6nIcJ:&amp;tbnh=93&amp;tbnw=139&amp;hl=en&amp;start=8&amp;prev=/images?q=garden+hose&amp;svnum=10&amp;hl=en&amp;lr=" TargetMode="External"/><Relationship Id="rId9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Polymers and Life with Carbon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 descr="Glc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57713">
            <a:off x="7162800" y="304800"/>
            <a:ext cx="1654175" cy="1576388"/>
          </a:xfrm>
          <a:prstGeom prst="rect">
            <a:avLst/>
          </a:prstGeom>
          <a:noFill/>
        </p:spPr>
      </p:pic>
      <p:pic>
        <p:nvPicPr>
          <p:cNvPr id="57347" name="Picture 3" descr="carbssb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5114925"/>
            <a:ext cx="2438400" cy="1743075"/>
          </a:xfrm>
          <a:prstGeom prst="rect">
            <a:avLst/>
          </a:prstGeom>
          <a:noFill/>
        </p:spPr>
      </p:pic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dirty="0"/>
              <a:t>Carbohydrates</a:t>
            </a:r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8229600" cy="5562600"/>
          </a:xfrm>
        </p:spPr>
        <p:txBody>
          <a:bodyPr>
            <a:normAutofit/>
          </a:bodyPr>
          <a:lstStyle/>
          <a:p>
            <a:r>
              <a:rPr lang="en-US" sz="2800" u="sng" dirty="0">
                <a:effectLst/>
              </a:rPr>
              <a:t>Carbohydrate</a:t>
            </a:r>
            <a:r>
              <a:rPr lang="en-US" sz="2800" dirty="0">
                <a:effectLst/>
              </a:rPr>
              <a:t> – an energy-rich organic compound made of the elements carbon, hydrogen and oxygen</a:t>
            </a:r>
          </a:p>
          <a:p>
            <a:r>
              <a:rPr lang="en-US" sz="2800" u="sng" dirty="0">
                <a:effectLst/>
              </a:rPr>
              <a:t>Simple</a:t>
            </a:r>
            <a:r>
              <a:rPr lang="en-US" sz="2800" dirty="0">
                <a:effectLst/>
              </a:rPr>
              <a:t> carbohydrate – the simplest </a:t>
            </a:r>
            <a:r>
              <a:rPr lang="en-US" sz="2800" dirty="0" err="1">
                <a:effectLst/>
              </a:rPr>
              <a:t>carbs</a:t>
            </a:r>
            <a:r>
              <a:rPr lang="en-US" sz="2800" dirty="0">
                <a:effectLst/>
              </a:rPr>
              <a:t> are sugars (glucose is in your body – C</a:t>
            </a:r>
            <a:r>
              <a:rPr lang="en-US" sz="2800" baseline="-25000" dirty="0">
                <a:effectLst/>
              </a:rPr>
              <a:t>6</a:t>
            </a:r>
            <a:r>
              <a:rPr lang="en-US" sz="2800" dirty="0">
                <a:effectLst/>
              </a:rPr>
              <a:t>H</a:t>
            </a:r>
            <a:r>
              <a:rPr lang="en-US" sz="2800" baseline="-25000" dirty="0">
                <a:effectLst/>
              </a:rPr>
              <a:t>12</a:t>
            </a:r>
            <a:r>
              <a:rPr lang="en-US" sz="2800" dirty="0">
                <a:effectLst/>
              </a:rPr>
              <a:t>O</a:t>
            </a:r>
            <a:r>
              <a:rPr lang="en-US" sz="2800" baseline="-25000" dirty="0">
                <a:effectLst/>
              </a:rPr>
              <a:t>6</a:t>
            </a:r>
            <a:r>
              <a:rPr lang="en-US" sz="2800" dirty="0" smtClean="0">
                <a:effectLst/>
              </a:rPr>
              <a:t>) ex:  fruit, sugar, fruit juice, yogurt, and milk all contain simple </a:t>
            </a:r>
            <a:r>
              <a:rPr lang="en-US" sz="2800" dirty="0" err="1" smtClean="0">
                <a:effectLst/>
              </a:rPr>
              <a:t>carbs</a:t>
            </a:r>
            <a:r>
              <a:rPr lang="en-US" sz="2800" dirty="0" smtClean="0">
                <a:effectLst/>
              </a:rPr>
              <a:t>.  </a:t>
            </a:r>
            <a:endParaRPr lang="en-US" sz="2800" dirty="0">
              <a:effectLst/>
            </a:endParaRPr>
          </a:p>
          <a:p>
            <a:r>
              <a:rPr lang="en-US" sz="2800" u="sng" dirty="0">
                <a:effectLst/>
              </a:rPr>
              <a:t>Complex</a:t>
            </a:r>
            <a:r>
              <a:rPr lang="en-US" sz="2800" dirty="0">
                <a:effectLst/>
              </a:rPr>
              <a:t> carbohydrate – a polymer made of smaller molecules that are simple </a:t>
            </a:r>
            <a:r>
              <a:rPr lang="en-US" sz="2800" dirty="0" err="1">
                <a:effectLst/>
              </a:rPr>
              <a:t>carbs</a:t>
            </a:r>
            <a:r>
              <a:rPr lang="en-US" sz="2800" dirty="0">
                <a:effectLst/>
              </a:rPr>
              <a:t> bonded to one </a:t>
            </a:r>
            <a:r>
              <a:rPr lang="en-US" sz="2800" dirty="0" smtClean="0">
                <a:effectLst/>
              </a:rPr>
              <a:t>another</a:t>
            </a:r>
          </a:p>
          <a:p>
            <a:pPr lvl="1"/>
            <a:r>
              <a:rPr lang="en-US" sz="2500" dirty="0" smtClean="0"/>
              <a:t>Ex:  bread, cereal, pasta, and potatoes</a:t>
            </a:r>
          </a:p>
          <a:p>
            <a:pPr lvl="1"/>
            <a:r>
              <a:rPr lang="en-US" sz="2500" dirty="0" smtClean="0">
                <a:effectLst/>
              </a:rPr>
              <a:t>All contain complex </a:t>
            </a:r>
            <a:r>
              <a:rPr lang="en-US" sz="2500" dirty="0" err="1" smtClean="0">
                <a:effectLst/>
              </a:rPr>
              <a:t>carbs</a:t>
            </a:r>
            <a:r>
              <a:rPr lang="en-US" sz="2500" dirty="0" smtClean="0">
                <a:effectLst/>
              </a:rPr>
              <a:t>.  </a:t>
            </a:r>
          </a:p>
          <a:p>
            <a:endParaRPr lang="en-US" sz="28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7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57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57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573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1" name="Picture 3" descr="a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813042">
            <a:off x="228600" y="5334000"/>
            <a:ext cx="1752600" cy="1208088"/>
          </a:xfrm>
          <a:prstGeom prst="rect">
            <a:avLst/>
          </a:prstGeom>
          <a:noFill/>
        </p:spPr>
      </p:pic>
      <p:sp>
        <p:nvSpPr>
          <p:cNvPr id="5837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/>
              <a:t>Proteins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5486400" cy="521652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u="sng" dirty="0">
                <a:effectLst/>
              </a:rPr>
              <a:t>Proteins</a:t>
            </a:r>
            <a:r>
              <a:rPr lang="en-US" dirty="0">
                <a:effectLst/>
              </a:rPr>
              <a:t> – formed from smaller molecules called amino </a:t>
            </a:r>
            <a:r>
              <a:rPr lang="en-US" dirty="0" smtClean="0">
                <a:effectLst/>
              </a:rPr>
              <a:t>acids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Your muscles, hair, skin, and fingernails are all made of proteins.</a:t>
            </a:r>
            <a:endParaRPr lang="en-US" dirty="0">
              <a:effectLst/>
            </a:endParaRPr>
          </a:p>
          <a:p>
            <a:pPr>
              <a:lnSpc>
                <a:spcPct val="90000"/>
              </a:lnSpc>
            </a:pPr>
            <a:r>
              <a:rPr lang="en-US" u="sng" dirty="0">
                <a:effectLst/>
              </a:rPr>
              <a:t>Amino acid</a:t>
            </a:r>
            <a:r>
              <a:rPr lang="en-US" dirty="0">
                <a:effectLst/>
              </a:rPr>
              <a:t> – a monomer that is a building block of proteins</a:t>
            </a:r>
          </a:p>
          <a:p>
            <a:pPr>
              <a:lnSpc>
                <a:spcPct val="90000"/>
              </a:lnSpc>
            </a:pPr>
            <a:r>
              <a:rPr lang="en-US" dirty="0">
                <a:effectLst/>
              </a:rPr>
              <a:t>Each amino acid molecule has a carboxyl group </a:t>
            </a:r>
            <a:r>
              <a:rPr lang="en-US" u="sng" dirty="0">
                <a:effectLst/>
              </a:rPr>
              <a:t>(–COOH)</a:t>
            </a:r>
            <a:r>
              <a:rPr lang="en-US" dirty="0">
                <a:effectLst/>
              </a:rPr>
              <a:t> and an amino group </a:t>
            </a:r>
            <a:r>
              <a:rPr lang="en-US" u="sng" dirty="0">
                <a:effectLst/>
              </a:rPr>
              <a:t>(–NH</a:t>
            </a:r>
            <a:r>
              <a:rPr lang="en-US" u="sng" baseline="-25000" dirty="0">
                <a:effectLst/>
              </a:rPr>
              <a:t>3</a:t>
            </a:r>
            <a:r>
              <a:rPr lang="en-US" u="sng" dirty="0">
                <a:effectLst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 body uses proteins from food to build and repair body parts and to regulate cell </a:t>
            </a:r>
            <a:r>
              <a:rPr lang="en-US" sz="2400" dirty="0" smtClean="0"/>
              <a:t>activities</a:t>
            </a:r>
          </a:p>
          <a:p>
            <a:pPr>
              <a:lnSpc>
                <a:spcPct val="90000"/>
              </a:lnSpc>
            </a:pPr>
            <a:r>
              <a:rPr lang="en-US" sz="2700" dirty="0" smtClean="0"/>
              <a:t>Examples of food with protein:  meat, dairy, eggs, spinach, beans, and nuts.  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867400" y="990600"/>
            <a:ext cx="3048000" cy="5486400"/>
            <a:chOff x="384" y="432"/>
            <a:chExt cx="1920" cy="3456"/>
          </a:xfrm>
        </p:grpSpPr>
        <p:sp>
          <p:nvSpPr>
            <p:cNvPr id="58376" name="Rectangle 8"/>
            <p:cNvSpPr>
              <a:spLocks noChangeArrowheads="1"/>
            </p:cNvSpPr>
            <p:nvPr/>
          </p:nvSpPr>
          <p:spPr bwMode="auto">
            <a:xfrm>
              <a:off x="384" y="432"/>
              <a:ext cx="1920" cy="34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58377" name="Picture 9" descr="Carbon_L141_Amino2_sx7055b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0" y="465"/>
              <a:ext cx="1818" cy="3389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8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8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8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8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583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583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583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83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583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583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583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583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583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583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583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583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583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583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583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583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dirty="0"/>
              <a:t>Lipids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3505200"/>
          </a:xfrm>
        </p:spPr>
        <p:txBody>
          <a:bodyPr>
            <a:normAutofit fontScale="92500" lnSpcReduction="20000"/>
          </a:bodyPr>
          <a:lstStyle/>
          <a:p>
            <a:r>
              <a:rPr lang="en-US" u="sng" dirty="0">
                <a:effectLst/>
              </a:rPr>
              <a:t>Lipids</a:t>
            </a:r>
            <a:r>
              <a:rPr lang="en-US" dirty="0">
                <a:effectLst/>
              </a:rPr>
              <a:t> – energy-rich compounds made of carbon, oxygen and hydrogen</a:t>
            </a:r>
          </a:p>
          <a:p>
            <a:pPr lvl="1"/>
            <a:r>
              <a:rPr lang="en-US" dirty="0">
                <a:effectLst/>
              </a:rPr>
              <a:t>Lipids include </a:t>
            </a:r>
            <a:r>
              <a:rPr lang="en-US" u="sng" dirty="0">
                <a:effectLst/>
              </a:rPr>
              <a:t>fats</a:t>
            </a:r>
            <a:r>
              <a:rPr lang="en-US" dirty="0">
                <a:effectLst/>
              </a:rPr>
              <a:t>, </a:t>
            </a:r>
            <a:r>
              <a:rPr lang="en-US" u="sng" dirty="0">
                <a:effectLst/>
              </a:rPr>
              <a:t>oils</a:t>
            </a:r>
            <a:r>
              <a:rPr lang="en-US" dirty="0">
                <a:effectLst/>
              </a:rPr>
              <a:t>, </a:t>
            </a:r>
            <a:r>
              <a:rPr lang="en-US" u="sng" dirty="0">
                <a:effectLst/>
              </a:rPr>
              <a:t>waxes</a:t>
            </a:r>
            <a:r>
              <a:rPr lang="en-US" dirty="0">
                <a:effectLst/>
              </a:rPr>
              <a:t> and </a:t>
            </a:r>
            <a:r>
              <a:rPr lang="en-US" u="sng" dirty="0">
                <a:effectLst/>
              </a:rPr>
              <a:t>cholesterol</a:t>
            </a:r>
          </a:p>
          <a:p>
            <a:r>
              <a:rPr lang="en-US" dirty="0">
                <a:effectLst/>
              </a:rPr>
              <a:t>Gram for gram, lipids release twice as much </a:t>
            </a:r>
            <a:r>
              <a:rPr lang="en-US" u="sng" dirty="0">
                <a:effectLst/>
              </a:rPr>
              <a:t>energy</a:t>
            </a:r>
            <a:r>
              <a:rPr lang="en-US" dirty="0">
                <a:effectLst/>
              </a:rPr>
              <a:t> in your body as do </a:t>
            </a:r>
            <a:r>
              <a:rPr lang="en-US" dirty="0" smtClean="0">
                <a:effectLst/>
              </a:rPr>
              <a:t>carbohydrates</a:t>
            </a:r>
          </a:p>
          <a:p>
            <a:r>
              <a:rPr lang="en-US" dirty="0" smtClean="0"/>
              <a:t>Ex of food sources with lipids:  oil, red meat, dairy products, eggs, nuts, and butter</a:t>
            </a:r>
          </a:p>
          <a:p>
            <a:r>
              <a:rPr lang="en-US" dirty="0" smtClean="0">
                <a:effectLst/>
              </a:rPr>
              <a:t>Saturated fats = have no double bonds, harder to break down.  </a:t>
            </a:r>
          </a:p>
          <a:p>
            <a:r>
              <a:rPr lang="en-US" dirty="0" smtClean="0"/>
              <a:t>Unsaturated fats = have double bonds, easier to break down.  </a:t>
            </a:r>
            <a:endParaRPr lang="en-US" dirty="0">
              <a:effectLst/>
            </a:endParaRP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304800" y="4114800"/>
            <a:ext cx="8229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Arial" pitchFamily="34" charset="0"/>
              <a:buChar char="•"/>
            </a:pPr>
            <a:r>
              <a:rPr lang="en-US" sz="2400" b="0" dirty="0"/>
              <a:t>Fatty acids – organic compound that is a </a:t>
            </a:r>
            <a:r>
              <a:rPr lang="en-US" sz="2400" b="0" u="sng" dirty="0"/>
              <a:t>monomer</a:t>
            </a:r>
            <a:r>
              <a:rPr lang="en-US" sz="2400" b="0" dirty="0"/>
              <a:t> of a fat or oil</a:t>
            </a:r>
          </a:p>
          <a:p>
            <a:pPr lvl="0">
              <a:buFont typeface="Arial" pitchFamily="34" charset="0"/>
              <a:buChar char="•"/>
            </a:pPr>
            <a:r>
              <a:rPr lang="en-US" sz="2400" b="0" dirty="0"/>
              <a:t>Cholesterol – a waxy </a:t>
            </a:r>
            <a:r>
              <a:rPr lang="en-US" sz="2400" b="0" u="sng" dirty="0"/>
              <a:t>lipid</a:t>
            </a:r>
            <a:r>
              <a:rPr lang="en-US" sz="2400" b="0" dirty="0"/>
              <a:t> in animal </a:t>
            </a:r>
            <a:r>
              <a:rPr lang="en-US" sz="2400" b="0" dirty="0" smtClean="0"/>
              <a:t>cells used </a:t>
            </a:r>
            <a:r>
              <a:rPr lang="en-US" sz="2400" dirty="0" smtClean="0"/>
              <a:t>to build </a:t>
            </a:r>
            <a:r>
              <a:rPr lang="en-US" sz="2400" dirty="0" smtClean="0"/>
              <a:t>cell structures and </a:t>
            </a:r>
            <a:r>
              <a:rPr lang="en-US" sz="2400" dirty="0" smtClean="0"/>
              <a:t>acts as chemical messengers. 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9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  <p:bldP spid="5939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2-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442007">
            <a:off x="6649198" y="2762782"/>
            <a:ext cx="1597025" cy="1600200"/>
          </a:xfrm>
          <a:prstGeom prst="rect">
            <a:avLst/>
          </a:prstGeom>
          <a:noFill/>
        </p:spPr>
      </p:pic>
      <p:sp>
        <p:nvSpPr>
          <p:cNvPr id="604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Nucleic Acids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077200" cy="5562600"/>
          </a:xfrm>
        </p:spPr>
        <p:txBody>
          <a:bodyPr/>
          <a:lstStyle/>
          <a:p>
            <a:r>
              <a:rPr lang="en-US" u="sng" dirty="0">
                <a:effectLst/>
              </a:rPr>
              <a:t>Nucleic acids</a:t>
            </a:r>
            <a:r>
              <a:rPr lang="en-US" dirty="0">
                <a:effectLst/>
              </a:rPr>
              <a:t> – very large organic molecules made up of carbon, oxygen, hydrogen, nitrogen and phosphorus</a:t>
            </a:r>
          </a:p>
          <a:p>
            <a:pPr lvl="1"/>
            <a:r>
              <a:rPr lang="en-US" sz="2400" dirty="0">
                <a:effectLst/>
              </a:rPr>
              <a:t>Two types – </a:t>
            </a:r>
            <a:r>
              <a:rPr lang="en-US" sz="2400" u="sng" dirty="0">
                <a:effectLst/>
              </a:rPr>
              <a:t>DNA</a:t>
            </a:r>
            <a:r>
              <a:rPr lang="en-US" sz="2400" dirty="0">
                <a:effectLst/>
              </a:rPr>
              <a:t> and </a:t>
            </a:r>
            <a:r>
              <a:rPr lang="en-US" sz="2400" u="sng" dirty="0">
                <a:effectLst/>
              </a:rPr>
              <a:t>RNA</a:t>
            </a:r>
          </a:p>
          <a:p>
            <a:r>
              <a:rPr lang="en-US" dirty="0">
                <a:effectLst/>
              </a:rPr>
              <a:t>Elements that make up all living things…</a:t>
            </a:r>
          </a:p>
          <a:p>
            <a:pPr lvl="1"/>
            <a:r>
              <a:rPr lang="en-US" sz="2400" dirty="0">
                <a:effectLst/>
              </a:rPr>
              <a:t>C – </a:t>
            </a:r>
            <a:r>
              <a:rPr lang="en-US" sz="2400" u="sng" dirty="0">
                <a:effectLst/>
              </a:rPr>
              <a:t>Carbon</a:t>
            </a:r>
          </a:p>
          <a:p>
            <a:pPr lvl="1"/>
            <a:r>
              <a:rPr lang="en-US" sz="2400" dirty="0">
                <a:effectLst/>
              </a:rPr>
              <a:t>H – </a:t>
            </a:r>
            <a:r>
              <a:rPr lang="en-US" sz="2400" u="sng" dirty="0">
                <a:effectLst/>
              </a:rPr>
              <a:t>Hydrogen</a:t>
            </a:r>
          </a:p>
          <a:p>
            <a:pPr lvl="1"/>
            <a:r>
              <a:rPr lang="en-US" sz="2400" dirty="0">
                <a:effectLst/>
              </a:rPr>
              <a:t>N – </a:t>
            </a:r>
            <a:r>
              <a:rPr lang="en-US" sz="2400" u="sng" dirty="0">
                <a:effectLst/>
              </a:rPr>
              <a:t>Nitrogen</a:t>
            </a:r>
          </a:p>
          <a:p>
            <a:pPr lvl="1"/>
            <a:r>
              <a:rPr lang="en-US" sz="2400" dirty="0">
                <a:effectLst/>
              </a:rPr>
              <a:t>O – </a:t>
            </a:r>
            <a:r>
              <a:rPr lang="en-US" sz="2400" u="sng" dirty="0">
                <a:effectLst/>
              </a:rPr>
              <a:t>Oxygen</a:t>
            </a:r>
          </a:p>
          <a:p>
            <a:pPr lvl="1"/>
            <a:r>
              <a:rPr lang="en-US" sz="2400" dirty="0">
                <a:effectLst/>
              </a:rPr>
              <a:t>P – </a:t>
            </a:r>
            <a:r>
              <a:rPr lang="en-US" sz="2400" u="sng" dirty="0">
                <a:effectLst/>
              </a:rPr>
              <a:t>Phosphorus</a:t>
            </a:r>
          </a:p>
          <a:p>
            <a:pPr lvl="1"/>
            <a:r>
              <a:rPr lang="en-US" sz="2400" dirty="0">
                <a:effectLst/>
              </a:rPr>
              <a:t>S – </a:t>
            </a:r>
            <a:r>
              <a:rPr lang="en-US" sz="2400" u="sng" dirty="0">
                <a:effectLst/>
              </a:rPr>
              <a:t>Sulfur</a:t>
            </a:r>
            <a:r>
              <a:rPr lang="en-US" sz="2400" dirty="0">
                <a:effectLst/>
              </a:rPr>
              <a:t> </a:t>
            </a:r>
          </a:p>
          <a:p>
            <a:endParaRPr lang="en-US" sz="2800" dirty="0">
              <a:effectLst/>
            </a:endParaRPr>
          </a:p>
        </p:txBody>
      </p:sp>
      <p:pic>
        <p:nvPicPr>
          <p:cNvPr id="60421" name="Picture 5" descr="chnop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4572000"/>
            <a:ext cx="5334000" cy="14398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0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0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0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0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0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0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0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0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04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04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04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04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04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04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Think/pair/share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Question:  spend 1 minute thinking through this question: </a:t>
            </a:r>
          </a:p>
          <a:p>
            <a:pPr lvl="1"/>
            <a:r>
              <a:rPr lang="en-US" dirty="0" smtClean="0"/>
              <a:t>How do we obtain these 6 essential elements (CHNOPS) into our body to create all of the necessary compounds and structures that make up our body?  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Then Discuss at your table.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639762"/>
          </a:xfrm>
        </p:spPr>
        <p:txBody>
          <a:bodyPr/>
          <a:lstStyle/>
          <a:p>
            <a:r>
              <a:rPr lang="en-US" dirty="0" smtClean="0"/>
              <a:t>Polymers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7924800" cy="5711952"/>
          </a:xfrm>
        </p:spPr>
        <p:txBody>
          <a:bodyPr>
            <a:normAutofit/>
          </a:bodyPr>
          <a:lstStyle/>
          <a:p>
            <a:r>
              <a:rPr lang="en-US" dirty="0" smtClean="0"/>
              <a:t>Polymers are large complex molecules built from smaller molecules joined together in a repeating pattern.  </a:t>
            </a:r>
          </a:p>
          <a:p>
            <a:r>
              <a:rPr lang="en-US" dirty="0" smtClean="0"/>
              <a:t>Most polymers contain the element Carbon.</a:t>
            </a:r>
          </a:p>
          <a:p>
            <a:r>
              <a:rPr lang="en-US" dirty="0" smtClean="0"/>
              <a:t>Carbon can form large molecules because:</a:t>
            </a:r>
          </a:p>
          <a:p>
            <a:pPr lvl="1"/>
            <a:r>
              <a:rPr lang="en-US" dirty="0" smtClean="0"/>
              <a:t>1.  it can make 4 covalent bonds</a:t>
            </a:r>
          </a:p>
          <a:p>
            <a:pPr lvl="1"/>
            <a:r>
              <a:rPr lang="en-US" dirty="0" smtClean="0"/>
              <a:t>2.  carbon can form straight chains, branched chains, and rings. </a:t>
            </a:r>
          </a:p>
          <a:p>
            <a:r>
              <a:rPr lang="en-US" dirty="0" smtClean="0"/>
              <a:t>Ex of Polymers:  DNA, cotton, plastics, polyester, nylon, starch, protein, carbohydrates.  </a:t>
            </a:r>
          </a:p>
        </p:txBody>
      </p:sp>
      <p:pic>
        <p:nvPicPr>
          <p:cNvPr id="4" name="Picture 8" descr="hydrocarbonsMo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181600" y="4629150"/>
            <a:ext cx="2971800" cy="2228850"/>
          </a:xfrm>
          <a:prstGeom prst="rect">
            <a:avLst/>
          </a:prstGeom>
          <a:noFill/>
          <a:ln/>
        </p:spPr>
      </p:pic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304800" y="5334000"/>
            <a:ext cx="4648200" cy="1219200"/>
            <a:chOff x="654" y="2304"/>
            <a:chExt cx="4290" cy="1536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720" y="2304"/>
              <a:ext cx="4224" cy="153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" name="Picture 4" descr="ExMat_polymers_sx6204a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54" y="2485"/>
              <a:ext cx="3954" cy="130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752600"/>
            <a:ext cx="7467600" cy="1143000"/>
          </a:xfrm>
        </p:spPr>
        <p:txBody>
          <a:bodyPr/>
          <a:lstStyle/>
          <a:p>
            <a:r>
              <a:rPr lang="en-US" dirty="0" smtClean="0"/>
              <a:t>Key question: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09800"/>
            <a:ext cx="7467600" cy="4873752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element is found in almost all polymers and why??</a:t>
            </a:r>
          </a:p>
          <a:p>
            <a:endParaRPr lang="en-US" dirty="0" smtClean="0"/>
          </a:p>
          <a:p>
            <a:r>
              <a:rPr lang="en-US" dirty="0" smtClean="0">
                <a:latin typeface="Cooper Black" pitchFamily="18" charset="0"/>
              </a:rPr>
              <a:t>Answer:  carbon because it makes 4 bonds!!</a:t>
            </a:r>
            <a:endParaRPr lang="en-US" dirty="0">
              <a:latin typeface="Cooper Black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2544" y="533400"/>
            <a:ext cx="719299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Seat #1 and #2 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In the hot seat!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polymers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Cellulose, starch, silk, proteins, and cotton are examples of natural polymers.  </a:t>
            </a:r>
          </a:p>
          <a:p>
            <a:r>
              <a:rPr lang="en-US" dirty="0" smtClean="0"/>
              <a:t>You eat polymers daily in the form of carbohydrates, proteins, and fats.  </a:t>
            </a:r>
          </a:p>
          <a:p>
            <a:r>
              <a:rPr lang="en-US" dirty="0" smtClean="0"/>
              <a:t>Other natural polymers are used in fibers for their strength like silk and cotton. 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Synthetic polymers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Synthetic means ‘man made’</a:t>
            </a:r>
          </a:p>
          <a:p>
            <a:r>
              <a:rPr lang="en-US" dirty="0" smtClean="0"/>
              <a:t>The most commonly used synthetic polymer is all forms of plastic.</a:t>
            </a:r>
          </a:p>
          <a:p>
            <a:r>
              <a:rPr lang="en-US" dirty="0" smtClean="0"/>
              <a:t>Plastic and many synthetic polymers are made from oil or coal, both fossil fuels.</a:t>
            </a:r>
          </a:p>
          <a:p>
            <a:r>
              <a:rPr lang="en-US" dirty="0" smtClean="0"/>
              <a:t>Ex of synthetic polymers:  plastic,  nylon, rayon, polyester, </a:t>
            </a:r>
            <a:r>
              <a:rPr lang="en-US" dirty="0" err="1" smtClean="0"/>
              <a:t>styrofoam</a:t>
            </a:r>
            <a:r>
              <a:rPr lang="en-US" dirty="0" smtClean="0"/>
              <a:t>, </a:t>
            </a:r>
            <a:r>
              <a:rPr lang="en-US" dirty="0" err="1" smtClean="0"/>
              <a:t>teflon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1" descr="img32161428fffbe41e0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47714">
            <a:off x="6066120" y="4762684"/>
            <a:ext cx="2682446" cy="1788297"/>
          </a:xfrm>
          <a:prstGeom prst="rect">
            <a:avLst/>
          </a:prstGeom>
          <a:noFill/>
        </p:spPr>
      </p:pic>
      <p:grpSp>
        <p:nvGrpSpPr>
          <p:cNvPr id="5" name="Group 7"/>
          <p:cNvGrpSpPr>
            <a:grpSpLocks/>
          </p:cNvGrpSpPr>
          <p:nvPr/>
        </p:nvGrpSpPr>
        <p:grpSpPr bwMode="auto">
          <a:xfrm rot="784313">
            <a:off x="4031424" y="4518696"/>
            <a:ext cx="1798056" cy="2164005"/>
            <a:chOff x="4608" y="3024"/>
            <a:chExt cx="1026" cy="1172"/>
          </a:xfrm>
        </p:grpSpPr>
        <p:pic>
          <p:nvPicPr>
            <p:cNvPr id="6" name="Picture 8" descr="web102904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770441">
              <a:off x="4800" y="3024"/>
              <a:ext cx="834" cy="558"/>
            </a:xfrm>
            <a:prstGeom prst="rect">
              <a:avLst/>
            </a:prstGeom>
            <a:noFill/>
          </p:spPr>
        </p:pic>
        <p:pic>
          <p:nvPicPr>
            <p:cNvPr id="7" name="Picture 9" descr="pvcpipe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-316035">
              <a:off x="4608" y="3600"/>
              <a:ext cx="864" cy="596"/>
            </a:xfrm>
            <a:prstGeom prst="rect">
              <a:avLst/>
            </a:prstGeom>
            <a:noFill/>
          </p:spPr>
        </p:pic>
      </p:grpSp>
      <p:pic>
        <p:nvPicPr>
          <p:cNvPr id="8" name="Picture 11" descr="microfleec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00800" y="1524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plastic bottles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81000" y="4648200"/>
            <a:ext cx="2390775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Synthetic polymers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81200"/>
            <a:ext cx="7467600" cy="1143000"/>
          </a:xfrm>
        </p:spPr>
        <p:txBody>
          <a:bodyPr/>
          <a:lstStyle/>
          <a:p>
            <a:r>
              <a:rPr lang="en-US" dirty="0" smtClean="0"/>
              <a:t>Key Question: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3124200"/>
            <a:ext cx="7391400" cy="3425952"/>
          </a:xfrm>
        </p:spPr>
        <p:txBody>
          <a:bodyPr/>
          <a:lstStyle/>
          <a:p>
            <a:r>
              <a:rPr lang="en-US" dirty="0" smtClean="0"/>
              <a:t>List 5 examples of polymers you see in our classroom, natural or synthetic:</a:t>
            </a:r>
          </a:p>
          <a:p>
            <a:endParaRPr lang="en-US" dirty="0" smtClean="0"/>
          </a:p>
          <a:p>
            <a:r>
              <a:rPr lang="en-US" dirty="0" smtClean="0"/>
              <a:t>Answer:  your cotton shirt, plastic chair, plastic binder, water bottle, nylon shoe laces, fleece jacket, soap dispenser, etc…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533400"/>
            <a:ext cx="719299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Seat #3 and #4</a:t>
            </a:r>
          </a:p>
          <a:p>
            <a:pPr algn="ctr"/>
            <a:r>
              <a:rPr 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In the hot seat!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8 – Carbon Chemistry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en-US">
                <a:effectLst/>
              </a:rPr>
              <a:t>Section 4 – Life with Carbon</a:t>
            </a:r>
          </a:p>
          <a:p>
            <a:endParaRPr lang="en-US" sz="3600">
              <a:effectLst/>
            </a:endParaRPr>
          </a:p>
          <a:p>
            <a:pPr lvl="1"/>
            <a:r>
              <a:rPr lang="en-US" sz="3600">
                <a:effectLst/>
              </a:rPr>
              <a:t>Standards</a:t>
            </a:r>
            <a:endParaRPr lang="en-US">
              <a:effectLst/>
            </a:endParaRPr>
          </a:p>
          <a:p>
            <a:pPr lvl="1">
              <a:buFont typeface="Wingdings" pitchFamily="2" charset="2"/>
              <a:buNone/>
            </a:pPr>
            <a:r>
              <a:rPr lang="en-US" sz="3200">
                <a:effectLst/>
              </a:rPr>
              <a:t>6.a – Students know that carbon, because of its ability to combine in many ways with itself and other elements, has a central role in the chemistry of living organisms </a:t>
            </a:r>
          </a:p>
          <a:p>
            <a:pPr lvl="1">
              <a:buFont typeface="Wingdings" pitchFamily="2" charset="2"/>
              <a:buNone/>
            </a:pPr>
            <a:r>
              <a:rPr lang="en-US" sz="3200">
                <a:effectLst/>
              </a:rPr>
              <a:t>6.b – Students know that living organisms are made of molecules</a:t>
            </a:r>
          </a:p>
          <a:p>
            <a:pPr lvl="1">
              <a:buFont typeface="Wingdings" pitchFamily="2" charset="2"/>
              <a:buNone/>
            </a:pPr>
            <a:endParaRPr lang="en-US" sz="3200">
              <a:effectLst/>
            </a:endParaRPr>
          </a:p>
          <a:p>
            <a:pPr lvl="1">
              <a:buFont typeface="Wingdings" pitchFamily="2" charset="2"/>
              <a:buNone/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classes of organic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eat organic compounds daily for energy, growth, and to repair our bodies.  </a:t>
            </a:r>
          </a:p>
          <a:p>
            <a:r>
              <a:rPr lang="en-US" dirty="0" smtClean="0"/>
              <a:t>The 3 main groups of organic compounds required by living thing that we eat are:  	</a:t>
            </a:r>
          </a:p>
          <a:p>
            <a:pPr lvl="1"/>
            <a:r>
              <a:rPr lang="en-US" dirty="0" smtClean="0"/>
              <a:t>Carbohydrates</a:t>
            </a:r>
          </a:p>
          <a:p>
            <a:pPr lvl="1"/>
            <a:r>
              <a:rPr lang="en-US" dirty="0" smtClean="0"/>
              <a:t>Proteins</a:t>
            </a:r>
          </a:p>
          <a:p>
            <a:pPr lvl="1"/>
            <a:r>
              <a:rPr lang="en-US" dirty="0" smtClean="0"/>
              <a:t>Lipids (fats, oils, and waxes)</a:t>
            </a:r>
          </a:p>
          <a:p>
            <a:r>
              <a:rPr lang="en-US" dirty="0" smtClean="0"/>
              <a:t>Our cells make the 4</a:t>
            </a:r>
            <a:r>
              <a:rPr lang="en-US" baseline="30000" dirty="0" smtClean="0"/>
              <a:t>th</a:t>
            </a:r>
            <a:r>
              <a:rPr lang="en-US" dirty="0" smtClean="0"/>
              <a:t> class of organic compounds:  nucleic acids. (DNA and RNA)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312</TotalTime>
  <Words>753</Words>
  <Application>Microsoft Office PowerPoint</Application>
  <PresentationFormat>On-screen Show (4:3)</PresentationFormat>
  <Paragraphs>84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Oriel</vt:lpstr>
      <vt:lpstr>Polymers and Life with Carbon</vt:lpstr>
      <vt:lpstr>Polymers </vt:lpstr>
      <vt:lpstr>Key question:  </vt:lpstr>
      <vt:lpstr>Natural polymers</vt:lpstr>
      <vt:lpstr>Synthetic polymers</vt:lpstr>
      <vt:lpstr>Synthetic polymers</vt:lpstr>
      <vt:lpstr>Key Question:  </vt:lpstr>
      <vt:lpstr>Chapter 8 – Carbon Chemistry</vt:lpstr>
      <vt:lpstr>4 classes of organic compounds</vt:lpstr>
      <vt:lpstr>Carbohydrates</vt:lpstr>
      <vt:lpstr>Proteins</vt:lpstr>
      <vt:lpstr>Lipids</vt:lpstr>
      <vt:lpstr>Nucleic Acids</vt:lpstr>
      <vt:lpstr>Think/pair/share</vt:lpstr>
    </vt:vector>
  </TitlesOfParts>
  <Company>Temecula Valley 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Polymers and Life with Carbon</dc:title>
  <dc:creator>sstock</dc:creator>
  <cp:lastModifiedBy>sstock</cp:lastModifiedBy>
  <cp:revision>23</cp:revision>
  <dcterms:created xsi:type="dcterms:W3CDTF">2013-01-09T19:42:36Z</dcterms:created>
  <dcterms:modified xsi:type="dcterms:W3CDTF">2013-01-10T23:27:00Z</dcterms:modified>
</cp:coreProperties>
</file>