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77" r:id="rId6"/>
    <p:sldId id="278" r:id="rId7"/>
    <p:sldId id="287" r:id="rId8"/>
    <p:sldId id="288" r:id="rId9"/>
    <p:sldId id="289" r:id="rId10"/>
    <p:sldId id="290" r:id="rId11"/>
    <p:sldId id="291" r:id="rId12"/>
    <p:sldId id="260" r:id="rId13"/>
    <p:sldId id="292" r:id="rId14"/>
    <p:sldId id="293" r:id="rId15"/>
    <p:sldId id="294" r:id="rId16"/>
    <p:sldId id="295" r:id="rId17"/>
    <p:sldId id="281" r:id="rId18"/>
    <p:sldId id="282" r:id="rId19"/>
    <p:sldId id="265" r:id="rId20"/>
    <p:sldId id="283" r:id="rId21"/>
    <p:sldId id="284" r:id="rId22"/>
    <p:sldId id="266" r:id="rId23"/>
    <p:sldId id="267" r:id="rId24"/>
    <p:sldId id="268" r:id="rId25"/>
    <p:sldId id="286" r:id="rId26"/>
    <p:sldId id="269" r:id="rId27"/>
    <p:sldId id="275" r:id="rId28"/>
    <p:sldId id="270" r:id="rId29"/>
    <p:sldId id="271" r:id="rId30"/>
    <p:sldId id="272" r:id="rId31"/>
    <p:sldId id="273" r:id="rId32"/>
    <p:sldId id="274" r:id="rId33"/>
    <p:sldId id="276" r:id="rId34"/>
  </p:sldIdLst>
  <p:sldSz cx="9144000" cy="6858000" type="screen4x3"/>
  <p:notesSz cx="6858000" cy="90805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34" autoAdjust="0"/>
  </p:normalViewPr>
  <p:slideViewPr>
    <p:cSldViewPr>
      <p:cViewPr>
        <p:scale>
          <a:sx n="75" d="100"/>
          <a:sy n="75" d="100"/>
        </p:scale>
        <p:origin x="-3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Sheet1!$A$1</c:f>
              <c:strCache>
                <c:ptCount val="1"/>
                <c:pt idx="0">
                  <c:v>distance</c:v>
                </c:pt>
              </c:strCache>
            </c:strRef>
          </c:tx>
          <c:cat>
            <c:numRef>
              <c:f>Sheet1!$B$2:$B$6</c:f>
              <c:numCache>
                <c:formatCode>0.0</c:formatCode>
                <c:ptCount val="5"/>
                <c:pt idx="0">
                  <c:v>15</c:v>
                </c:pt>
                <c:pt idx="1">
                  <c:v>20</c:v>
                </c:pt>
                <c:pt idx="2">
                  <c:v>30</c:v>
                </c:pt>
                <c:pt idx="3">
                  <c:v>50</c:v>
                </c:pt>
                <c:pt idx="4">
                  <c:v>60</c:v>
                </c:pt>
              </c:numCache>
            </c:numRef>
          </c:cat>
          <c:val>
            <c:numRef>
              <c:f>Sheet1!$A$2:$A$6</c:f>
              <c:numCache>
                <c:formatCode>0.00</c:formatCode>
                <c:ptCount val="5"/>
                <c:pt idx="0">
                  <c:v>30</c:v>
                </c:pt>
                <c:pt idx="1">
                  <c:v>40</c:v>
                </c:pt>
                <c:pt idx="2">
                  <c:v>50</c:v>
                </c:pt>
                <c:pt idx="3">
                  <c:v>60</c:v>
                </c:pt>
                <c:pt idx="4">
                  <c:v>90</c:v>
                </c:pt>
              </c:numCache>
            </c:numRef>
          </c:val>
          <c:smooth val="0"/>
        </c:ser>
        <c:dLbls>
          <c:showLegendKey val="0"/>
          <c:showVal val="0"/>
          <c:showCatName val="0"/>
          <c:showSerName val="0"/>
          <c:showPercent val="0"/>
          <c:showBubbleSize val="0"/>
        </c:dLbls>
        <c:marker val="1"/>
        <c:smooth val="0"/>
        <c:axId val="76149504"/>
        <c:axId val="76151040"/>
      </c:lineChart>
      <c:catAx>
        <c:axId val="76149504"/>
        <c:scaling>
          <c:orientation val="minMax"/>
        </c:scaling>
        <c:delete val="0"/>
        <c:axPos val="b"/>
        <c:numFmt formatCode="0.0" sourceLinked="1"/>
        <c:majorTickMark val="none"/>
        <c:minorTickMark val="none"/>
        <c:tickLblPos val="nextTo"/>
        <c:crossAx val="76151040"/>
        <c:crosses val="autoZero"/>
        <c:auto val="1"/>
        <c:lblAlgn val="ctr"/>
        <c:lblOffset val="100"/>
        <c:noMultiLvlLbl val="0"/>
      </c:catAx>
      <c:valAx>
        <c:axId val="76151040"/>
        <c:scaling>
          <c:orientation val="minMax"/>
        </c:scaling>
        <c:delete val="0"/>
        <c:axPos val="l"/>
        <c:majorGridlines/>
        <c:title>
          <c:tx>
            <c:rich>
              <a:bodyPr/>
              <a:lstStyle/>
              <a:p>
                <a:pPr>
                  <a:defRPr/>
                </a:pPr>
                <a:r>
                  <a:rPr lang="en-US" sz="1400" dirty="0" smtClean="0"/>
                  <a:t>Distance (m) </a:t>
                </a:r>
                <a:endParaRPr lang="en-US" sz="1400" dirty="0"/>
              </a:p>
            </c:rich>
          </c:tx>
          <c:layout/>
          <c:overlay val="0"/>
        </c:title>
        <c:numFmt formatCode="0.00" sourceLinked="1"/>
        <c:majorTickMark val="none"/>
        <c:minorTickMark val="none"/>
        <c:tickLblPos val="nextTo"/>
        <c:crossAx val="76149504"/>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0.0595</cdr:x>
      <cdr:y>0.95957</cdr:y>
    </cdr:from>
    <cdr:to>
      <cdr:x>0.19194</cdr:x>
      <cdr:y>0.99461</cdr:y>
    </cdr:to>
    <cdr:sp macro="" textlink="">
      <cdr:nvSpPr>
        <cdr:cNvPr id="2" name="TextBox 1"/>
        <cdr:cNvSpPr txBox="1"/>
      </cdr:nvSpPr>
      <cdr:spPr>
        <a:xfrm xmlns:a="http://schemas.openxmlformats.org/drawingml/2006/main">
          <a:off x="295275" y="3390901"/>
          <a:ext cx="657225" cy="123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0.03922</cdr:x>
      <cdr:y>0.92793</cdr:y>
    </cdr:from>
    <cdr:to>
      <cdr:x>0.21388</cdr:x>
      <cdr:y>1</cdr:y>
    </cdr:to>
    <cdr:sp macro="" textlink="">
      <cdr:nvSpPr>
        <cdr:cNvPr id="3" name="TextBox 2"/>
        <cdr:cNvSpPr txBox="1"/>
      </cdr:nvSpPr>
      <cdr:spPr>
        <a:xfrm xmlns:a="http://schemas.openxmlformats.org/drawingml/2006/main">
          <a:off x="304800" y="5112962"/>
          <a:ext cx="1357528" cy="3734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050" b="1" dirty="0" smtClean="0"/>
        </a:p>
        <a:p xmlns:a="http://schemas.openxmlformats.org/drawingml/2006/main">
          <a:r>
            <a:rPr lang="en-US" sz="1050" b="1" dirty="0" smtClean="0"/>
            <a:t>Time </a:t>
          </a:r>
          <a:r>
            <a:rPr lang="en-US" sz="1050" b="1" dirty="0"/>
            <a:t>(</a:t>
          </a:r>
          <a:r>
            <a:rPr lang="en-US" sz="1050" b="1" dirty="0" err="1"/>
            <a:t>mins</a:t>
          </a:r>
          <a:r>
            <a:rPr lang="en-US" sz="1050" b="1" dirty="0"/>
            <a:t>)</a:t>
          </a:r>
        </a:p>
      </cdr:txBody>
    </cdr:sp>
  </cdr:relSizeAnchor>
  <cdr:relSizeAnchor xmlns:cdr="http://schemas.openxmlformats.org/drawingml/2006/chartDrawing">
    <cdr:from>
      <cdr:x>0.01961</cdr:x>
      <cdr:y>0.95588</cdr:y>
    </cdr:from>
    <cdr:to>
      <cdr:x>0.18627</cdr:x>
      <cdr:y>1</cdr:y>
    </cdr:to>
    <cdr:sp macro="" textlink="">
      <cdr:nvSpPr>
        <cdr:cNvPr id="4" name="TextBox 3"/>
        <cdr:cNvSpPr txBox="1"/>
      </cdr:nvSpPr>
      <cdr:spPr>
        <a:xfrm xmlns:a="http://schemas.openxmlformats.org/drawingml/2006/main">
          <a:off x="152400" y="4953000"/>
          <a:ext cx="12954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Time (min)</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47107"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58875" y="681038"/>
            <a:ext cx="4540250" cy="3405187"/>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685800" y="4313238"/>
            <a:ext cx="5486400" cy="408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47111" name="Rectangle 7"/>
          <p:cNvSpPr>
            <a:spLocks noGrp="1" noChangeArrowheads="1"/>
          </p:cNvSpPr>
          <p:nvPr>
            <p:ph type="sldNum" sz="quarter" idx="5"/>
          </p:nvPr>
        </p:nvSpPr>
        <p:spPr bwMode="auto">
          <a:xfrm>
            <a:off x="3884613"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3F32C350-C240-4CE3-9E16-0A179D920BEA}" type="slidenum">
              <a:rPr lang="en-US"/>
              <a:pPr>
                <a:defRPr/>
              </a:pPr>
              <a:t>‹#›</a:t>
            </a:fld>
            <a:endParaRPr lang="en-US"/>
          </a:p>
        </p:txBody>
      </p:sp>
    </p:spTree>
    <p:extLst>
      <p:ext uri="{BB962C8B-B14F-4D97-AF65-F5344CB8AC3E}">
        <p14:creationId xmlns:p14="http://schemas.microsoft.com/office/powerpoint/2010/main" val="2231610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A7EC962-EF44-457B-9B98-D3662E59A9EB}" type="slidenum">
              <a:rPr lang="en-US">
                <a:latin typeface="Times New Roman" charset="0"/>
              </a:rPr>
              <a:pPr/>
              <a:t>1</a:t>
            </a:fld>
            <a:endParaRPr lang="en-US">
              <a:latin typeface="Times New Roman"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42DFCE5-E112-4E69-95E4-1B916C01DBAB}" type="slidenum">
              <a:rPr lang="en-US">
                <a:latin typeface="Times New Roman" charset="0"/>
              </a:rPr>
              <a:pPr/>
              <a:t>25</a:t>
            </a:fld>
            <a:endParaRPr lang="en-US">
              <a:latin typeface="Times New Roman"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F89FC6F-D1B2-4425-9439-E1931EEB3F24}" type="slidenum">
              <a:rPr lang="en-US">
                <a:latin typeface="Times New Roman" charset="0"/>
              </a:rPr>
              <a:pPr/>
              <a:t>26</a:t>
            </a:fld>
            <a:endParaRPr lang="en-US">
              <a:latin typeface="Times New Roman"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ACE4FEE-9886-4632-95C2-7132EE3FAE46}" type="slidenum">
              <a:rPr lang="en-US">
                <a:latin typeface="Times New Roman" charset="0"/>
              </a:rPr>
              <a:pPr/>
              <a:t>27</a:t>
            </a:fld>
            <a:endParaRPr lang="en-US">
              <a:latin typeface="Times New Roman"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293FBF4-D8F6-4914-8FF6-2551AA72D448}" type="slidenum">
              <a:rPr lang="en-US">
                <a:latin typeface="Times New Roman" charset="0"/>
              </a:rPr>
              <a:pPr/>
              <a:t>28</a:t>
            </a:fld>
            <a:endParaRPr lang="en-US">
              <a:latin typeface="Times New Roman"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692FD2BA-4BDB-477C-861C-0ADE920FFF64}" type="slidenum">
              <a:rPr lang="en-US">
                <a:latin typeface="Times New Roman" charset="0"/>
              </a:rPr>
              <a:pPr/>
              <a:t>29</a:t>
            </a:fld>
            <a:endParaRPr lang="en-US">
              <a:latin typeface="Times New Roman"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9FF01EE-369E-43AF-9079-BDC770CB3EB0}" type="slidenum">
              <a:rPr lang="en-US">
                <a:latin typeface="Times New Roman" charset="0"/>
              </a:rPr>
              <a:pPr/>
              <a:t>30</a:t>
            </a:fld>
            <a:endParaRPr lang="en-US">
              <a:latin typeface="Times New Roman"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C02DA6A-D4D9-4C6B-80ED-E0498F1B46DC}" type="slidenum">
              <a:rPr lang="en-US">
                <a:latin typeface="Times New Roman" charset="0"/>
              </a:rPr>
              <a:pPr/>
              <a:t>31</a:t>
            </a:fld>
            <a:endParaRPr lang="en-US">
              <a:latin typeface="Times New Roman"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78BEC10-D8E6-4BB3-9DCC-9A68EF9596BF}" type="slidenum">
              <a:rPr lang="en-US">
                <a:latin typeface="Times New Roman" charset="0"/>
              </a:rPr>
              <a:pPr/>
              <a:t>32</a:t>
            </a:fld>
            <a:endParaRPr lang="en-US">
              <a:latin typeface="Times New Roman"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0F22487-4EAC-42FB-AFD8-2A7C2D857355}" type="slidenum">
              <a:rPr lang="en-US">
                <a:latin typeface="Times New Roman" charset="0"/>
              </a:rPr>
              <a:pPr/>
              <a:t>33</a:t>
            </a:fld>
            <a:endParaRPr lang="en-US">
              <a:latin typeface="Times New Roman"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5AE7C03-E70C-4814-B15A-6414A67D7A9F}" type="slidenum">
              <a:rPr lang="en-US">
                <a:latin typeface="Times New Roman" charset="0"/>
              </a:rPr>
              <a:pPr/>
              <a:t>2</a:t>
            </a:fld>
            <a:endParaRPr lang="en-US">
              <a:latin typeface="Times New Roman"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3E95093-3FF3-413B-9A21-2A7E6BF4210F}" type="slidenum">
              <a:rPr lang="en-US">
                <a:latin typeface="Times New Roman" charset="0"/>
              </a:rPr>
              <a:pPr/>
              <a:t>3</a:t>
            </a:fld>
            <a:endParaRPr lang="en-US">
              <a:latin typeface="Times New Roman"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7024485-3F11-4DB6-BE06-B3676B70E256}" type="slidenum">
              <a:rPr lang="en-US">
                <a:latin typeface="Times New Roman" charset="0"/>
              </a:rPr>
              <a:pPr/>
              <a:t>4</a:t>
            </a:fld>
            <a:endParaRPr lang="en-US">
              <a:latin typeface="Times New Roman"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CA2E081-0EBA-4C5E-AB4B-F0FB0F1BBB85}" type="slidenum">
              <a:rPr lang="en-US">
                <a:latin typeface="Times New Roman" charset="0"/>
              </a:rPr>
              <a:pPr/>
              <a:t>12</a:t>
            </a:fld>
            <a:endParaRPr lang="en-US">
              <a:latin typeface="Times New Roman"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CE12CEF-F54C-4D92-A6FD-B0AD29319924}" type="slidenum">
              <a:rPr lang="en-US">
                <a:latin typeface="Times New Roman" charset="0"/>
              </a:rPr>
              <a:pPr/>
              <a:t>19</a:t>
            </a:fld>
            <a:endParaRPr lang="en-US">
              <a:latin typeface="Times New Roman"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3B43EDE-DD72-4FBE-B6BF-74C69EF2B531}" type="slidenum">
              <a:rPr lang="en-US">
                <a:latin typeface="Times New Roman" charset="0"/>
              </a:rPr>
              <a:pPr/>
              <a:t>22</a:t>
            </a:fld>
            <a:endParaRPr lang="en-US">
              <a:latin typeface="Times New Roman"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E8AFAE9-346D-4C46-83AD-DD41EBAE7630}" type="slidenum">
              <a:rPr lang="en-US">
                <a:latin typeface="Times New Roman" charset="0"/>
              </a:rPr>
              <a:pPr/>
              <a:t>23</a:t>
            </a:fld>
            <a:endParaRPr lang="en-US">
              <a:latin typeface="Times New Roman"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42DFCE5-E112-4E69-95E4-1B916C01DBAB}" type="slidenum">
              <a:rPr lang="en-US">
                <a:latin typeface="Times New Roman" charset="0"/>
              </a:rPr>
              <a:pPr/>
              <a:t>24</a:t>
            </a:fld>
            <a:endParaRPr lang="en-US">
              <a:latin typeface="Times New Roman"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a:off x="76200" y="1143000"/>
            <a:ext cx="8991600" cy="685800"/>
          </a:xfrm>
        </p:spPr>
        <p:txBody>
          <a:bodyPr/>
          <a:lstStyle>
            <a:lvl1pPr>
              <a:defRPr sz="8800" b="0"/>
            </a:lvl1pPr>
          </a:lstStyle>
          <a:p>
            <a:r>
              <a:rPr lang="en-US"/>
              <a:t>Click to edit Master title style</a:t>
            </a:r>
          </a:p>
        </p:txBody>
      </p:sp>
      <p:sp>
        <p:nvSpPr>
          <p:cNvPr id="3075" name="Rectangle 1027"/>
          <p:cNvSpPr>
            <a:spLocks noGrp="1" noChangeArrowheads="1"/>
          </p:cNvSpPr>
          <p:nvPr>
            <p:ph type="subTitle" idx="1"/>
          </p:nvPr>
        </p:nvSpPr>
        <p:spPr>
          <a:xfrm>
            <a:off x="152400" y="1905000"/>
            <a:ext cx="8991600" cy="381000"/>
          </a:xfrm>
        </p:spPr>
        <p:txBody>
          <a:bodyPr/>
          <a:lstStyle>
            <a:lvl1pPr marL="0" indent="0" algn="r">
              <a:defRPr sz="180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24600" y="5334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5334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3716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3716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3716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114800" y="13716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114800" y="39243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3716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800" y="13716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52400" y="5334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152400" y="1371600"/>
            <a:ext cx="7772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rtl="0" eaLnBrk="0" fontAlgn="base" hangingPunct="0">
        <a:spcBef>
          <a:spcPct val="0"/>
        </a:spcBef>
        <a:spcAft>
          <a:spcPct val="0"/>
        </a:spcAft>
        <a:defRPr sz="6000" b="1">
          <a:solidFill>
            <a:srgbClr val="A50021"/>
          </a:solidFill>
          <a:latin typeface="+mj-lt"/>
          <a:ea typeface="+mj-ea"/>
          <a:cs typeface="+mj-cs"/>
        </a:defRPr>
      </a:lvl1pPr>
      <a:lvl2pPr algn="l" rtl="0" eaLnBrk="0" fontAlgn="base" hangingPunct="0">
        <a:spcBef>
          <a:spcPct val="0"/>
        </a:spcBef>
        <a:spcAft>
          <a:spcPct val="0"/>
        </a:spcAft>
        <a:defRPr sz="6000" b="1">
          <a:solidFill>
            <a:srgbClr val="A50021"/>
          </a:solidFill>
          <a:latin typeface="Informal Roman" pitchFamily="66" charset="0"/>
        </a:defRPr>
      </a:lvl2pPr>
      <a:lvl3pPr algn="l" rtl="0" eaLnBrk="0" fontAlgn="base" hangingPunct="0">
        <a:spcBef>
          <a:spcPct val="0"/>
        </a:spcBef>
        <a:spcAft>
          <a:spcPct val="0"/>
        </a:spcAft>
        <a:defRPr sz="6000" b="1">
          <a:solidFill>
            <a:srgbClr val="A50021"/>
          </a:solidFill>
          <a:latin typeface="Informal Roman" pitchFamily="66" charset="0"/>
        </a:defRPr>
      </a:lvl3pPr>
      <a:lvl4pPr algn="l" rtl="0" eaLnBrk="0" fontAlgn="base" hangingPunct="0">
        <a:spcBef>
          <a:spcPct val="0"/>
        </a:spcBef>
        <a:spcAft>
          <a:spcPct val="0"/>
        </a:spcAft>
        <a:defRPr sz="6000" b="1">
          <a:solidFill>
            <a:srgbClr val="A50021"/>
          </a:solidFill>
          <a:latin typeface="Informal Roman" pitchFamily="66" charset="0"/>
        </a:defRPr>
      </a:lvl4pPr>
      <a:lvl5pPr algn="l" rtl="0" eaLnBrk="0" fontAlgn="base" hangingPunct="0">
        <a:spcBef>
          <a:spcPct val="0"/>
        </a:spcBef>
        <a:spcAft>
          <a:spcPct val="0"/>
        </a:spcAft>
        <a:defRPr sz="6000" b="1">
          <a:solidFill>
            <a:srgbClr val="A50021"/>
          </a:solidFill>
          <a:latin typeface="Informal Roman" pitchFamily="66" charset="0"/>
        </a:defRPr>
      </a:lvl5pPr>
      <a:lvl6pPr marL="457200" algn="l" rtl="0" fontAlgn="base">
        <a:spcBef>
          <a:spcPct val="0"/>
        </a:spcBef>
        <a:spcAft>
          <a:spcPct val="0"/>
        </a:spcAft>
        <a:defRPr sz="6000" b="1">
          <a:solidFill>
            <a:srgbClr val="A50021"/>
          </a:solidFill>
          <a:latin typeface="Informal Roman" pitchFamily="66" charset="0"/>
        </a:defRPr>
      </a:lvl6pPr>
      <a:lvl7pPr marL="914400" algn="l" rtl="0" fontAlgn="base">
        <a:spcBef>
          <a:spcPct val="0"/>
        </a:spcBef>
        <a:spcAft>
          <a:spcPct val="0"/>
        </a:spcAft>
        <a:defRPr sz="6000" b="1">
          <a:solidFill>
            <a:srgbClr val="A50021"/>
          </a:solidFill>
          <a:latin typeface="Informal Roman" pitchFamily="66" charset="0"/>
        </a:defRPr>
      </a:lvl7pPr>
      <a:lvl8pPr marL="1371600" algn="l" rtl="0" fontAlgn="base">
        <a:spcBef>
          <a:spcPct val="0"/>
        </a:spcBef>
        <a:spcAft>
          <a:spcPct val="0"/>
        </a:spcAft>
        <a:defRPr sz="6000" b="1">
          <a:solidFill>
            <a:srgbClr val="A50021"/>
          </a:solidFill>
          <a:latin typeface="Informal Roman" pitchFamily="66" charset="0"/>
        </a:defRPr>
      </a:lvl8pPr>
      <a:lvl9pPr marL="1828800" algn="l" rtl="0" fontAlgn="base">
        <a:spcBef>
          <a:spcPct val="0"/>
        </a:spcBef>
        <a:spcAft>
          <a:spcPct val="0"/>
        </a:spcAft>
        <a:defRPr sz="6000" b="1">
          <a:solidFill>
            <a:srgbClr val="A50021"/>
          </a:solidFill>
          <a:latin typeface="Informal Roman" pitchFamily="66"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en-US" sz="9000" dirty="0" smtClean="0">
                <a:solidFill>
                  <a:schemeClr val="tx1"/>
                </a:solidFill>
              </a:rPr>
              <a:t>Motion; Speed; Velocity; Acceleration</a:t>
            </a:r>
            <a:endParaRPr lang="en-US" sz="9000" b="1" dirty="0" smtClean="0">
              <a:solidFill>
                <a:schemeClr val="tx1"/>
              </a:solidFill>
            </a:endParaRPr>
          </a:p>
        </p:txBody>
      </p:sp>
      <p:sp>
        <p:nvSpPr>
          <p:cNvPr id="7171" name="Rectangle 3"/>
          <p:cNvSpPr>
            <a:spLocks noGrp="1" noChangeArrowheads="1"/>
          </p:cNvSpPr>
          <p:nvPr>
            <p:ph type="subTitle" idx="1"/>
          </p:nvPr>
        </p:nvSpPr>
        <p:spPr>
          <a:xfrm>
            <a:off x="152400" y="3352800"/>
            <a:ext cx="8991600" cy="1676400"/>
          </a:xfrm>
        </p:spPr>
        <p:txBody>
          <a:bodyPr/>
          <a:lstStyle/>
          <a:p>
            <a:pPr eaLnBrk="1" hangingPunct="1"/>
            <a:endParaRPr lang="en-US" sz="2400" dirty="0" smtClean="0">
              <a:solidFill>
                <a:schemeClr val="tx1"/>
              </a:solidFill>
            </a:endParaRPr>
          </a:p>
          <a:p>
            <a:pPr eaLnBrk="1" hangingPunct="1"/>
            <a:r>
              <a:rPr lang="en-US" sz="2400" dirty="0" smtClean="0">
                <a:solidFill>
                  <a:schemeClr val="tx1"/>
                </a:solidFill>
              </a:rPr>
              <a:t>Physical Science</a:t>
            </a:r>
          </a:p>
          <a:p>
            <a:pPr eaLnBrk="1" hangingPunct="1"/>
            <a:r>
              <a:rPr lang="en-US" sz="2400" dirty="0" smtClean="0">
                <a:solidFill>
                  <a:schemeClr val="tx1"/>
                </a:solidFill>
              </a:rPr>
              <a:t>Vail Ranch Middle School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457200" y="1905000"/>
            <a:ext cx="8305800" cy="2667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194" name="Picture 2" descr="g1"/>
          <p:cNvPicPr>
            <a:picLocks noChangeAspect="1" noChangeArrowheads="1"/>
          </p:cNvPicPr>
          <p:nvPr/>
        </p:nvPicPr>
        <p:blipFill>
          <a:blip r:embed="rId2">
            <a:extLst>
              <a:ext uri="{28A0092B-C50C-407E-A947-70E740481C1C}">
                <a14:useLocalDpi xmlns:a14="http://schemas.microsoft.com/office/drawing/2010/main" val="0"/>
              </a:ext>
            </a:extLst>
          </a:blip>
          <a:srcRect t="47931" r="52213"/>
          <a:stretch>
            <a:fillRect/>
          </a:stretch>
        </p:blipFill>
        <p:spPr bwMode="auto">
          <a:xfrm>
            <a:off x="1524000" y="2286000"/>
            <a:ext cx="624840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p:txBody>
          <a:bodyPr/>
          <a:lstStyle/>
          <a:p>
            <a:r>
              <a:rPr lang="en-US" altLang="en-US" sz="4000" b="1" dirty="0"/>
              <a:t>Calculating Time</a:t>
            </a:r>
            <a:br>
              <a:rPr lang="en-US" altLang="en-US" sz="4000" b="1" dirty="0"/>
            </a:br>
            <a:r>
              <a:rPr lang="en-US" altLang="en-US" sz="3600" i="1" dirty="0"/>
              <a:t>Given Distance and Speed</a:t>
            </a:r>
          </a:p>
        </p:txBody>
      </p:sp>
      <p:sp>
        <p:nvSpPr>
          <p:cNvPr id="8197" name="Text Box 5"/>
          <p:cNvSpPr txBox="1">
            <a:spLocks noChangeArrowheads="1"/>
          </p:cNvSpPr>
          <p:nvPr/>
        </p:nvSpPr>
        <p:spPr bwMode="auto">
          <a:xfrm>
            <a:off x="1600200" y="4876800"/>
            <a:ext cx="6172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tx2"/>
                </a:solidFill>
              </a:rPr>
              <a:t>Divide Distance by Time</a:t>
            </a:r>
          </a:p>
          <a:p>
            <a:pPr algn="ctr">
              <a:spcBef>
                <a:spcPct val="50000"/>
              </a:spcBef>
            </a:pPr>
            <a:r>
              <a:rPr lang="en-US" altLang="en-US" sz="2400">
                <a:solidFill>
                  <a:schemeClr val="tx2"/>
                </a:solidFill>
              </a:rPr>
              <a:t>Distance ÷ Speed = Time</a:t>
            </a:r>
          </a:p>
          <a:p>
            <a:pPr algn="ctr">
              <a:spcBef>
                <a:spcPct val="50000"/>
              </a:spcBef>
            </a:pPr>
            <a:r>
              <a:rPr lang="en-US" altLang="en-US" sz="2400">
                <a:solidFill>
                  <a:schemeClr val="tx2"/>
                </a:solidFill>
              </a:rPr>
              <a:t>Time = Distance </a:t>
            </a:r>
            <a:r>
              <a:rPr lang="en-US" altLang="en-US" sz="2400">
                <a:solidFill>
                  <a:schemeClr val="tx2"/>
                </a:solidFill>
                <a:cs typeface="Arial" charset="0"/>
              </a:rPr>
              <a:t>÷ Speed</a:t>
            </a:r>
          </a:p>
        </p:txBody>
      </p:sp>
    </p:spTree>
    <p:extLst>
      <p:ext uri="{BB962C8B-B14F-4D97-AF65-F5344CB8AC3E}">
        <p14:creationId xmlns:p14="http://schemas.microsoft.com/office/powerpoint/2010/main" val="2616820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Time	</a:t>
            </a:r>
            <a:endParaRPr lang="en-US" dirty="0"/>
          </a:p>
        </p:txBody>
      </p:sp>
      <p:sp>
        <p:nvSpPr>
          <p:cNvPr id="3" name="Content Placeholder 2"/>
          <p:cNvSpPr>
            <a:spLocks noGrp="1"/>
          </p:cNvSpPr>
          <p:nvPr>
            <p:ph sz="half" idx="1"/>
          </p:nvPr>
        </p:nvSpPr>
        <p:spPr>
          <a:xfrm>
            <a:off x="152400" y="1371600"/>
            <a:ext cx="8153400" cy="4953000"/>
          </a:xfrm>
        </p:spPr>
        <p:txBody>
          <a:bodyPr/>
          <a:lstStyle/>
          <a:p>
            <a:pPr marL="457200" lvl="0" indent="-457200">
              <a:buFont typeface="Arial" panose="020B0604020202020204" pitchFamily="34" charset="0"/>
              <a:buChar char="•"/>
            </a:pPr>
            <a:r>
              <a:rPr lang="en-US" dirty="0"/>
              <a:t>How long will it take the snail to cross the road that is 4 meters (400 cm)  across traveling at a speed of  </a:t>
            </a:r>
            <a:r>
              <a:rPr lang="en-US" dirty="0" smtClean="0"/>
              <a:t>30 </a:t>
            </a:r>
            <a:r>
              <a:rPr lang="en-US" dirty="0"/>
              <a:t>cm/</a:t>
            </a:r>
            <a:r>
              <a:rPr lang="en-US" dirty="0" err="1"/>
              <a:t>hr</a:t>
            </a:r>
            <a:r>
              <a:rPr lang="en-US" dirty="0"/>
              <a:t>? </a:t>
            </a:r>
            <a:endParaRPr lang="en-US" dirty="0" smtClean="0"/>
          </a:p>
          <a:p>
            <a:pPr marL="457200" lvl="0" indent="-457200">
              <a:buFont typeface="Arial" panose="020B0604020202020204" pitchFamily="34" charset="0"/>
              <a:buChar char="•"/>
            </a:pPr>
            <a:endParaRPr lang="en-US" dirty="0"/>
          </a:p>
          <a:p>
            <a:pPr marL="457200" lvl="0" indent="-457200">
              <a:buFont typeface="Arial" panose="020B0604020202020204" pitchFamily="34" charset="0"/>
              <a:buChar char="•"/>
            </a:pPr>
            <a:endParaRPr lang="en-US" dirty="0" smtClean="0"/>
          </a:p>
          <a:p>
            <a:pPr marL="0" lvl="0" indent="0"/>
            <a:r>
              <a:rPr lang="en-US" dirty="0" smtClean="0"/>
              <a:t> </a:t>
            </a:r>
          </a:p>
          <a:p>
            <a:pPr marL="457200" lvl="0" indent="-457200">
              <a:buFont typeface="Arial" panose="020B0604020202020204" pitchFamily="34" charset="0"/>
              <a:buChar char="•"/>
            </a:pPr>
            <a:r>
              <a:rPr lang="en-US" dirty="0" smtClean="0"/>
              <a:t>T = </a:t>
            </a:r>
            <a:r>
              <a:rPr lang="en-US" u="sng" dirty="0" smtClean="0"/>
              <a:t>D = </a:t>
            </a:r>
            <a:r>
              <a:rPr lang="en-US" dirty="0" smtClean="0"/>
              <a:t> </a:t>
            </a:r>
            <a:r>
              <a:rPr lang="en-US" u="sng" dirty="0" smtClean="0"/>
              <a:t>400 cm   =  </a:t>
            </a:r>
            <a:r>
              <a:rPr lang="en-US" dirty="0" smtClean="0"/>
              <a:t>13.33 hours!! Or </a:t>
            </a:r>
            <a:endParaRPr lang="en-US" u="sng" dirty="0" smtClean="0"/>
          </a:p>
          <a:p>
            <a:pPr marL="457200" lvl="0" indent="-457200">
              <a:buFont typeface="Arial" panose="020B0604020202020204" pitchFamily="34" charset="0"/>
              <a:buChar char="•"/>
            </a:pPr>
            <a:r>
              <a:rPr lang="en-US" dirty="0"/>
              <a:t> </a:t>
            </a:r>
            <a:r>
              <a:rPr lang="en-US" dirty="0" smtClean="0"/>
              <a:t>     S     30 cm/</a:t>
            </a:r>
            <a:r>
              <a:rPr lang="en-US" dirty="0" err="1" smtClean="0"/>
              <a:t>hr</a:t>
            </a:r>
            <a:r>
              <a:rPr lang="en-US" dirty="0" smtClean="0"/>
              <a:t>          13 </a:t>
            </a:r>
            <a:r>
              <a:rPr lang="en-US" dirty="0" err="1" smtClean="0"/>
              <a:t>hrs</a:t>
            </a:r>
            <a:r>
              <a:rPr lang="en-US" dirty="0" smtClean="0"/>
              <a:t> 20 min</a:t>
            </a:r>
            <a:endParaRPr lang="en-US" dirty="0"/>
          </a:p>
          <a:p>
            <a:pPr marL="457200" indent="-457200">
              <a:buFont typeface="Arial" panose="020B0604020202020204" pitchFamily="34" charset="0"/>
              <a:buChar char="•"/>
            </a:pPr>
            <a:endParaRPr lang="en-US" dirty="0"/>
          </a:p>
        </p:txBody>
      </p:sp>
      <p:pic>
        <p:nvPicPr>
          <p:cNvPr id="62466" name="Picture 2" descr="http://fc02.deviantart.net/fs5/i/2004/340/0/1/Smiling_Gary_Painting_by_athenat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0"/>
            <a:ext cx="2259330" cy="1434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1"/>
          <p:cNvPicPr>
            <a:picLocks noChangeAspect="1" noChangeArrowheads="1"/>
          </p:cNvPicPr>
          <p:nvPr/>
        </p:nvPicPr>
        <p:blipFill>
          <a:blip r:embed="rId3">
            <a:extLst>
              <a:ext uri="{28A0092B-C50C-407E-A947-70E740481C1C}">
                <a14:useLocalDpi xmlns:a14="http://schemas.microsoft.com/office/drawing/2010/main" val="0"/>
              </a:ext>
            </a:extLst>
          </a:blip>
          <a:srcRect t="47931" r="52213"/>
          <a:stretch>
            <a:fillRect/>
          </a:stretch>
        </p:blipFill>
        <p:spPr bwMode="auto">
          <a:xfrm>
            <a:off x="3073400" y="2869832"/>
            <a:ext cx="4953000" cy="139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72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5400" smtClean="0"/>
              <a:t>Ways To Calculate Speed</a:t>
            </a:r>
          </a:p>
        </p:txBody>
      </p:sp>
      <p:sp>
        <p:nvSpPr>
          <p:cNvPr id="11267" name="Rectangle 3"/>
          <p:cNvSpPr>
            <a:spLocks noGrp="1" noChangeArrowheads="1"/>
          </p:cNvSpPr>
          <p:nvPr>
            <p:ph type="body" sz="half" idx="1"/>
          </p:nvPr>
        </p:nvSpPr>
        <p:spPr>
          <a:xfrm>
            <a:off x="381000" y="1371600"/>
            <a:ext cx="7620000" cy="4953000"/>
          </a:xfrm>
        </p:spPr>
        <p:txBody>
          <a:bodyPr/>
          <a:lstStyle/>
          <a:p>
            <a:pPr eaLnBrk="1" hangingPunct="1">
              <a:buFont typeface="Arial" panose="020B0604020202020204" pitchFamily="34" charset="0"/>
              <a:buChar char="•"/>
            </a:pPr>
            <a:r>
              <a:rPr lang="en-US" u="sng" dirty="0" smtClean="0">
                <a:solidFill>
                  <a:srgbClr val="5F5F5F"/>
                </a:solidFill>
              </a:rPr>
              <a:t>Constant speed</a:t>
            </a:r>
            <a:r>
              <a:rPr lang="en-US" dirty="0" smtClean="0"/>
              <a:t> is when you are traveling at the same rate of speed, such as 55 mph constantly on a highway.</a:t>
            </a:r>
          </a:p>
          <a:p>
            <a:pPr eaLnBrk="1" hangingPunct="1">
              <a:buFont typeface="Arial" panose="020B0604020202020204" pitchFamily="34" charset="0"/>
              <a:buChar char="•"/>
            </a:pPr>
            <a:r>
              <a:rPr lang="en-US" u="sng" dirty="0" smtClean="0">
                <a:solidFill>
                  <a:srgbClr val="5F5F5F"/>
                </a:solidFill>
              </a:rPr>
              <a:t>Average speed</a:t>
            </a:r>
            <a:r>
              <a:rPr lang="en-US" dirty="0" smtClean="0"/>
              <a:t> is taking the total distance traveled, and dividing by the total time it takes.  Used for calculations that involve changing speed.</a:t>
            </a:r>
          </a:p>
          <a:p>
            <a:pPr eaLnBrk="1" hangingPunct="1">
              <a:buFont typeface="Arial" panose="020B0604020202020204" pitchFamily="34" charset="0"/>
              <a:buChar char="•"/>
            </a:pPr>
            <a:r>
              <a:rPr lang="en-US" u="sng" dirty="0" smtClean="0">
                <a:solidFill>
                  <a:srgbClr val="5F5F5F"/>
                </a:solidFill>
              </a:rPr>
              <a:t>Instantaneous speed</a:t>
            </a:r>
            <a:r>
              <a:rPr lang="en-US" dirty="0" smtClean="0"/>
              <a:t> is the speed at any one given point in time.  </a:t>
            </a:r>
          </a:p>
          <a:p>
            <a:pPr marL="342900" lvl="1" indent="-342900" eaLnBrk="1" hangingPunct="1">
              <a:buFont typeface="Arial" panose="020B0604020202020204" pitchFamily="34" charset="0"/>
              <a:buChar char="•"/>
            </a:pPr>
            <a:r>
              <a:rPr lang="en-US" sz="2400" dirty="0" smtClean="0"/>
              <a:t>Velocity – is the speed of an object in a given direction. </a:t>
            </a:r>
            <a:r>
              <a:rPr lang="en-US" sz="2400" dirty="0">
                <a:solidFill>
                  <a:srgbClr val="FF0000"/>
                </a:solidFill>
                <a:effectLst>
                  <a:outerShdw blurRad="38100" dist="38100" dir="2700000" algn="tl">
                    <a:srgbClr val="000000"/>
                  </a:outerShdw>
                </a:effectLst>
              </a:rPr>
              <a:t>Example – 25 km/h east</a:t>
            </a:r>
          </a:p>
          <a:p>
            <a:pPr eaLnBrk="1" hangingPunct="1">
              <a:buFont typeface="Arial" panose="020B0604020202020204" pitchFamily="34" charset="0"/>
              <a:buChar char="•"/>
            </a:pPr>
            <a:endParaRPr lang="en-US" dirty="0" smtClean="0"/>
          </a:p>
        </p:txBody>
      </p:sp>
      <p:pic>
        <p:nvPicPr>
          <p:cNvPr id="11268" name="Picture 5" descr="go_kart_riders_pass_attempt_hg_clr"/>
          <p:cNvPicPr>
            <a:picLocks noGrp="1" noChangeAspect="1" noChangeArrowheads="1" noCrop="1"/>
          </p:cNvPicPr>
          <p:nvPr>
            <p:ph sz="half" idx="2"/>
          </p:nvPr>
        </p:nvPicPr>
        <p:blipFill>
          <a:blip r:embed="rId3" cstate="print"/>
          <a:srcRect/>
          <a:stretch>
            <a:fillRect/>
          </a:stretch>
        </p:blipFill>
        <p:spPr>
          <a:xfrm>
            <a:off x="6400800" y="4826000"/>
            <a:ext cx="3048000" cy="2032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Brain Work!!</a:t>
            </a:r>
            <a:endParaRPr lang="en-US" dirty="0"/>
          </a:p>
        </p:txBody>
      </p:sp>
      <p:sp>
        <p:nvSpPr>
          <p:cNvPr id="3" name="Content Placeholder 2"/>
          <p:cNvSpPr>
            <a:spLocks noGrp="1"/>
          </p:cNvSpPr>
          <p:nvPr>
            <p:ph idx="1"/>
          </p:nvPr>
        </p:nvSpPr>
        <p:spPr/>
        <p:txBody>
          <a:bodyPr/>
          <a:lstStyle/>
          <a:p>
            <a:pPr>
              <a:defRPr/>
            </a:pPr>
            <a:r>
              <a:rPr lang="en-US" dirty="0" smtClean="0"/>
              <a:t>Question:  Evens: Explain to your partner the difference between velocity and speed.  </a:t>
            </a:r>
          </a:p>
          <a:p>
            <a:pPr>
              <a:defRPr/>
            </a:pPr>
            <a:endParaRPr lang="en-US" dirty="0" smtClean="0"/>
          </a:p>
          <a:p>
            <a:pPr>
              <a:defRPr/>
            </a:pPr>
            <a:r>
              <a:rPr lang="en-US" dirty="0" smtClean="0"/>
              <a:t>Question: Odds:</a:t>
            </a:r>
          </a:p>
          <a:p>
            <a:pPr lvl="1">
              <a:buFontTx/>
              <a:buNone/>
              <a:defRPr/>
            </a:pPr>
            <a:r>
              <a:rPr lang="en-US" dirty="0" smtClean="0"/>
              <a:t>  If I am traveling at 25 mi/hr and I turn left but maintain my speed, why is it that my velocity changes?  Explain: </a:t>
            </a:r>
            <a:endParaRPr lang="en-US" dirty="0"/>
          </a:p>
        </p:txBody>
      </p:sp>
    </p:spTree>
    <p:extLst>
      <p:ext uri="{BB962C8B-B14F-4D97-AF65-F5344CB8AC3E}">
        <p14:creationId xmlns:p14="http://schemas.microsoft.com/office/powerpoint/2010/main" val="3548907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0"/>
            <a:ext cx="8229600" cy="1139825"/>
          </a:xfrm>
        </p:spPr>
        <p:txBody>
          <a:bodyPr/>
          <a:lstStyle/>
          <a:p>
            <a:pPr eaLnBrk="1" hangingPunct="1">
              <a:defRPr/>
            </a:pPr>
            <a:r>
              <a:rPr lang="en-US" smtClean="0"/>
              <a:t>Graphing Speed</a:t>
            </a:r>
          </a:p>
        </p:txBody>
      </p:sp>
      <p:sp>
        <p:nvSpPr>
          <p:cNvPr id="87043" name="Rectangle 3"/>
          <p:cNvSpPr>
            <a:spLocks noGrp="1" noChangeArrowheads="1"/>
          </p:cNvSpPr>
          <p:nvPr>
            <p:ph type="body" idx="1"/>
          </p:nvPr>
        </p:nvSpPr>
        <p:spPr>
          <a:xfrm>
            <a:off x="152400" y="838200"/>
            <a:ext cx="8991600" cy="2286000"/>
          </a:xfrm>
        </p:spPr>
        <p:txBody>
          <a:bodyPr/>
          <a:lstStyle/>
          <a:p>
            <a:pPr marL="342900" eaLnBrk="1" hangingPunct="1">
              <a:defRPr/>
            </a:pPr>
            <a:r>
              <a:rPr lang="en-US" dirty="0" smtClean="0"/>
              <a:t>Slope – steepness of a line on a graph</a:t>
            </a:r>
          </a:p>
          <a:p>
            <a:pPr marL="342900" eaLnBrk="1" hangingPunct="1">
              <a:spcBef>
                <a:spcPct val="0"/>
              </a:spcBef>
              <a:defRPr/>
            </a:pPr>
            <a:r>
              <a:rPr lang="en-US" dirty="0" smtClean="0"/>
              <a:t>Slope = rise / run</a:t>
            </a:r>
          </a:p>
        </p:txBody>
      </p:sp>
      <p:sp>
        <p:nvSpPr>
          <p:cNvPr id="87048" name="Rectangle 8"/>
          <p:cNvSpPr>
            <a:spLocks noChangeArrowheads="1"/>
          </p:cNvSpPr>
          <p:nvPr/>
        </p:nvSpPr>
        <p:spPr bwMode="auto">
          <a:xfrm>
            <a:off x="304800" y="5334000"/>
            <a:ext cx="8610600" cy="15240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u"/>
              <a:defRPr/>
            </a:pPr>
            <a:r>
              <a:rPr lang="en-US" sz="3200">
                <a:effectLst>
                  <a:outerShdw blurRad="38100" dist="38100" dir="2700000" algn="tl">
                    <a:srgbClr val="000000"/>
                  </a:outerShdw>
                </a:effectLst>
              </a:rPr>
              <a:t>The slope of a distance vs time graph represents speed – the rate that distance changes in relation to time</a:t>
            </a:r>
          </a:p>
        </p:txBody>
      </p:sp>
      <p:grpSp>
        <p:nvGrpSpPr>
          <p:cNvPr id="2" name="Group 9"/>
          <p:cNvGrpSpPr>
            <a:grpSpLocks/>
          </p:cNvGrpSpPr>
          <p:nvPr/>
        </p:nvGrpSpPr>
        <p:grpSpPr bwMode="auto">
          <a:xfrm>
            <a:off x="1295400" y="1590040"/>
            <a:ext cx="7162800" cy="3657600"/>
            <a:chOff x="339" y="1340"/>
            <a:chExt cx="5083" cy="2640"/>
          </a:xfrm>
        </p:grpSpPr>
        <p:sp>
          <p:nvSpPr>
            <p:cNvPr id="17414" name="Rectangle 10"/>
            <p:cNvSpPr>
              <a:spLocks noChangeArrowheads="1"/>
            </p:cNvSpPr>
            <p:nvPr/>
          </p:nvSpPr>
          <p:spPr bwMode="auto">
            <a:xfrm>
              <a:off x="1480" y="1340"/>
              <a:ext cx="2832" cy="26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912813">
                <a:defRPr>
                  <a:solidFill>
                    <a:schemeClr val="tx1"/>
                  </a:solidFill>
                  <a:latin typeface="Verdana" pitchFamily="34" charset="0"/>
                </a:defRPr>
              </a:lvl1pPr>
              <a:lvl2pPr marL="742950" indent="-285750" defTabSz="912813">
                <a:defRPr>
                  <a:solidFill>
                    <a:schemeClr val="tx1"/>
                  </a:solidFill>
                  <a:latin typeface="Verdana" pitchFamily="34" charset="0"/>
                </a:defRPr>
              </a:lvl2pPr>
              <a:lvl3pPr marL="1143000" indent="-228600" defTabSz="912813">
                <a:defRPr>
                  <a:solidFill>
                    <a:schemeClr val="tx1"/>
                  </a:solidFill>
                  <a:latin typeface="Verdana" pitchFamily="34" charset="0"/>
                </a:defRPr>
              </a:lvl3pPr>
              <a:lvl4pPr marL="1600200" indent="-228600" defTabSz="912813">
                <a:defRPr>
                  <a:solidFill>
                    <a:schemeClr val="tx1"/>
                  </a:solidFill>
                  <a:latin typeface="Verdana" pitchFamily="34" charset="0"/>
                </a:defRPr>
              </a:lvl4pPr>
              <a:lvl5pPr marL="2057400" indent="-228600" defTabSz="912813">
                <a:defRPr>
                  <a:solidFill>
                    <a:schemeClr val="tx1"/>
                  </a:solidFill>
                  <a:latin typeface="Verdana" pitchFamily="34" charset="0"/>
                </a:defRPr>
              </a:lvl5pPr>
              <a:lvl6pPr marL="2514600" indent="-228600" defTabSz="912813" eaLnBrk="0" fontAlgn="base" hangingPunct="0">
                <a:spcBef>
                  <a:spcPct val="0"/>
                </a:spcBef>
                <a:spcAft>
                  <a:spcPct val="0"/>
                </a:spcAft>
                <a:defRPr>
                  <a:solidFill>
                    <a:schemeClr val="tx1"/>
                  </a:solidFill>
                  <a:latin typeface="Verdana" pitchFamily="34" charset="0"/>
                </a:defRPr>
              </a:lvl6pPr>
              <a:lvl7pPr marL="2971800" indent="-228600" defTabSz="912813" eaLnBrk="0" fontAlgn="base" hangingPunct="0">
                <a:spcBef>
                  <a:spcPct val="0"/>
                </a:spcBef>
                <a:spcAft>
                  <a:spcPct val="0"/>
                </a:spcAft>
                <a:defRPr>
                  <a:solidFill>
                    <a:schemeClr val="tx1"/>
                  </a:solidFill>
                  <a:latin typeface="Verdana" pitchFamily="34" charset="0"/>
                </a:defRPr>
              </a:lvl7pPr>
              <a:lvl8pPr marL="3429000" indent="-228600" defTabSz="912813" eaLnBrk="0" fontAlgn="base" hangingPunct="0">
                <a:spcBef>
                  <a:spcPct val="0"/>
                </a:spcBef>
                <a:spcAft>
                  <a:spcPct val="0"/>
                </a:spcAft>
                <a:defRPr>
                  <a:solidFill>
                    <a:schemeClr val="tx1"/>
                  </a:solidFill>
                  <a:latin typeface="Verdana" pitchFamily="34" charset="0"/>
                </a:defRPr>
              </a:lvl8pPr>
              <a:lvl9pPr marL="3886200" indent="-228600" defTabSz="912813" eaLnBrk="0" fontAlgn="base" hangingPunct="0">
                <a:spcBef>
                  <a:spcPct val="0"/>
                </a:spcBef>
                <a:spcAft>
                  <a:spcPct val="0"/>
                </a:spcAft>
                <a:defRPr>
                  <a:solidFill>
                    <a:schemeClr val="tx1"/>
                  </a:solidFill>
                  <a:latin typeface="Verdana" pitchFamily="34" charset="0"/>
                </a:defRPr>
              </a:lvl9pPr>
            </a:lstStyle>
            <a:p>
              <a:endParaRPr lang="en-US" altLang="en-US"/>
            </a:p>
          </p:txBody>
        </p:sp>
        <p:pic>
          <p:nvPicPr>
            <p:cNvPr id="17415" name="Picture 11" descr="Motion_Day2-graph_sx5934b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 y="1488"/>
              <a:ext cx="5083" cy="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02915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fade">
                                      <p:cBhvr>
                                        <p:cTn id="7" dur="1000"/>
                                        <p:tgtEl>
                                          <p:spTgt spid="87043">
                                            <p:txEl>
                                              <p:pRg st="0" end="0"/>
                                            </p:txEl>
                                          </p:spTgt>
                                        </p:tgtEl>
                                      </p:cBhvr>
                                    </p:animEffect>
                                    <p:anim calcmode="lin" valueType="num">
                                      <p:cBhvr>
                                        <p:cTn id="8" dur="10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70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7043">
                                            <p:txEl>
                                              <p:pRg st="1" end="1"/>
                                            </p:txEl>
                                          </p:spTgt>
                                        </p:tgtEl>
                                        <p:attrNameLst>
                                          <p:attrName>style.visibility</p:attrName>
                                        </p:attrNameLst>
                                      </p:cBhvr>
                                      <p:to>
                                        <p:strVal val="visible"/>
                                      </p:to>
                                    </p:set>
                                    <p:animEffect transition="in" filter="fade">
                                      <p:cBhvr>
                                        <p:cTn id="14" dur="1000"/>
                                        <p:tgtEl>
                                          <p:spTgt spid="87043">
                                            <p:txEl>
                                              <p:pRg st="1" end="1"/>
                                            </p:txEl>
                                          </p:spTgt>
                                        </p:tgtEl>
                                      </p:cBhvr>
                                    </p:animEffect>
                                    <p:anim calcmode="lin" valueType="num">
                                      <p:cBhvr>
                                        <p:cTn id="15" dur="10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7043">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87048"/>
                                        </p:tgtEl>
                                        <p:attrNameLst>
                                          <p:attrName>style.visibility</p:attrName>
                                        </p:attrNameLst>
                                      </p:cBhvr>
                                      <p:to>
                                        <p:strVal val="visible"/>
                                      </p:to>
                                    </p:set>
                                    <p:animEffect transition="in" filter="fade">
                                      <p:cBhvr>
                                        <p:cTn id="26" dur="1000"/>
                                        <p:tgtEl>
                                          <p:spTgt spid="87048"/>
                                        </p:tgtEl>
                                      </p:cBhvr>
                                    </p:animEffect>
                                    <p:anim calcmode="lin" valueType="num">
                                      <p:cBhvr>
                                        <p:cTn id="27" dur="1000" fill="hold"/>
                                        <p:tgtEl>
                                          <p:spTgt spid="87048"/>
                                        </p:tgtEl>
                                        <p:attrNameLst>
                                          <p:attrName>ppt_x</p:attrName>
                                        </p:attrNameLst>
                                      </p:cBhvr>
                                      <p:tavLst>
                                        <p:tav tm="0">
                                          <p:val>
                                            <p:strVal val="#ppt_x"/>
                                          </p:val>
                                        </p:tav>
                                        <p:tav tm="100000">
                                          <p:val>
                                            <p:strVal val="#ppt_x"/>
                                          </p:val>
                                        </p:tav>
                                      </p:tavLst>
                                    </p:anim>
                                    <p:anim calcmode="lin" valueType="num">
                                      <p:cBhvr>
                                        <p:cTn id="28" dur="1000" fill="hold"/>
                                        <p:tgtEl>
                                          <p:spTgt spid="870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P spid="870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en-US" smtClean="0"/>
              <a:t>Graphing Speed</a:t>
            </a:r>
          </a:p>
        </p:txBody>
      </p:sp>
      <p:sp>
        <p:nvSpPr>
          <p:cNvPr id="86019" name="Rectangle 3"/>
          <p:cNvSpPr>
            <a:spLocks noGrp="1" noChangeArrowheads="1"/>
          </p:cNvSpPr>
          <p:nvPr>
            <p:ph type="body" idx="1"/>
          </p:nvPr>
        </p:nvSpPr>
        <p:spPr>
          <a:xfrm>
            <a:off x="228600" y="1828800"/>
            <a:ext cx="4724400" cy="3962400"/>
          </a:xfrm>
        </p:spPr>
        <p:txBody>
          <a:bodyPr/>
          <a:lstStyle/>
          <a:p>
            <a:pPr marL="342900" eaLnBrk="1" hangingPunct="1">
              <a:lnSpc>
                <a:spcPct val="90000"/>
              </a:lnSpc>
              <a:defRPr/>
            </a:pPr>
            <a:r>
              <a:rPr lang="en-US" dirty="0" smtClean="0"/>
              <a:t>Plot distance against time to create a line graph of motion</a:t>
            </a:r>
          </a:p>
          <a:p>
            <a:pPr marL="342900" eaLnBrk="1" hangingPunct="1">
              <a:lnSpc>
                <a:spcPct val="90000"/>
              </a:lnSpc>
              <a:defRPr/>
            </a:pPr>
            <a:r>
              <a:rPr lang="en-US" dirty="0" smtClean="0"/>
              <a:t>Distance is on the vertical axis (y) </a:t>
            </a:r>
          </a:p>
          <a:p>
            <a:pPr marL="342900" eaLnBrk="1" hangingPunct="1">
              <a:lnSpc>
                <a:spcPct val="90000"/>
              </a:lnSpc>
              <a:defRPr/>
            </a:pPr>
            <a:r>
              <a:rPr lang="en-US" dirty="0" smtClean="0"/>
              <a:t>Time is on the horizontal axis (x)</a:t>
            </a:r>
          </a:p>
        </p:txBody>
      </p:sp>
      <p:pic>
        <p:nvPicPr>
          <p:cNvPr id="86021" name="Picture 5" descr="grdt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05000"/>
            <a:ext cx="457200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986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blinds(horizontal)">
                                      <p:cBhvr>
                                        <p:cTn id="7" dur="500"/>
                                        <p:tgtEl>
                                          <p:spTgt spid="8601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6019">
                                            <p:txEl>
                                              <p:pRg st="1" end="1"/>
                                            </p:txEl>
                                          </p:spTgt>
                                        </p:tgtEl>
                                        <p:attrNameLst>
                                          <p:attrName>style.visibility</p:attrName>
                                        </p:attrNameLst>
                                      </p:cBhvr>
                                      <p:to>
                                        <p:strVal val="visible"/>
                                      </p:to>
                                    </p:set>
                                    <p:animEffect transition="in" filter="blinds(horizontal)">
                                      <p:cBhvr>
                                        <p:cTn id="10" dur="500"/>
                                        <p:tgtEl>
                                          <p:spTgt spid="86019">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6019">
                                            <p:txEl>
                                              <p:pRg st="2" end="2"/>
                                            </p:txEl>
                                          </p:spTgt>
                                        </p:tgtEl>
                                        <p:attrNameLst>
                                          <p:attrName>style.visibility</p:attrName>
                                        </p:attrNameLst>
                                      </p:cBhvr>
                                      <p:to>
                                        <p:strVal val="visible"/>
                                      </p:to>
                                    </p:set>
                                    <p:animEffect transition="in" filter="blinds(horizontal)">
                                      <p:cBhvr>
                                        <p:cTn id="13" dur="500"/>
                                        <p:tgtEl>
                                          <p:spTgt spid="8601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6021"/>
                                        </p:tgtEl>
                                        <p:attrNameLst>
                                          <p:attrName>style.visibility</p:attrName>
                                        </p:attrNameLst>
                                      </p:cBhvr>
                                      <p:to>
                                        <p:strVal val="visible"/>
                                      </p:to>
                                    </p:set>
                                    <p:animEffect transition="in" filter="blinds(horizontal)">
                                      <p:cBhvr>
                                        <p:cTn id="16"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Brain work!!</a:t>
            </a:r>
            <a:endParaRPr lang="en-US" dirty="0"/>
          </a:p>
        </p:txBody>
      </p:sp>
      <p:sp>
        <p:nvSpPr>
          <p:cNvPr id="4" name="Content Placeholder 3"/>
          <p:cNvSpPr>
            <a:spLocks noGrp="1"/>
          </p:cNvSpPr>
          <p:nvPr>
            <p:ph sz="half" idx="1"/>
          </p:nvPr>
        </p:nvSpPr>
        <p:spPr/>
        <p:txBody>
          <a:bodyPr/>
          <a:lstStyle/>
          <a:p>
            <a:pPr>
              <a:defRPr/>
            </a:pPr>
            <a:r>
              <a:rPr lang="en-US" dirty="0" smtClean="0"/>
              <a:t>Q:  What is the manipulated variable on the graph?  What is the responding?  </a:t>
            </a:r>
          </a:p>
          <a:p>
            <a:pPr>
              <a:defRPr/>
            </a:pPr>
            <a:r>
              <a:rPr lang="en-US" dirty="0" smtClean="0"/>
              <a:t>   Label the variables on your notes.  </a:t>
            </a:r>
            <a:endParaRPr lang="en-US" dirty="0"/>
          </a:p>
        </p:txBody>
      </p:sp>
      <p:pic>
        <p:nvPicPr>
          <p:cNvPr id="6" name="Content Placeholder 5" descr="grdt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2209800"/>
            <a:ext cx="4121150" cy="3748088"/>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54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4)">
                                      <p:cBhvr>
                                        <p:cTn id="12" dur="20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heel(4)">
                                      <p:cBhvr>
                                        <p:cTn id="1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the following data</a:t>
            </a:r>
            <a:endParaRPr lang="en-US" dirty="0"/>
          </a:p>
        </p:txBody>
      </p:sp>
      <p:sp>
        <p:nvSpPr>
          <p:cNvPr id="3" name="Text Placeholder 2"/>
          <p:cNvSpPr>
            <a:spLocks noGrp="1"/>
          </p:cNvSpPr>
          <p:nvPr>
            <p:ph type="body" idx="1"/>
          </p:nvPr>
        </p:nvSpPr>
        <p:spPr/>
        <p:txBody>
          <a:bodyPr/>
          <a:lstStyle/>
          <a:p>
            <a:pPr algn="ctr"/>
            <a:r>
              <a:rPr lang="en-US" dirty="0" smtClean="0"/>
              <a:t>Distance		</a:t>
            </a:r>
            <a:endParaRPr lang="en-US" dirty="0"/>
          </a:p>
        </p:txBody>
      </p:sp>
      <p:sp>
        <p:nvSpPr>
          <p:cNvPr id="4" name="Content Placeholder 3"/>
          <p:cNvSpPr>
            <a:spLocks noGrp="1"/>
          </p:cNvSpPr>
          <p:nvPr>
            <p:ph sz="half" idx="2"/>
          </p:nvPr>
        </p:nvSpPr>
        <p:spPr/>
        <p:txBody>
          <a:bodyPr/>
          <a:lstStyle/>
          <a:p>
            <a:pPr algn="ctr"/>
            <a:r>
              <a:rPr lang="en-US" dirty="0" smtClean="0"/>
              <a:t>30</a:t>
            </a:r>
          </a:p>
          <a:p>
            <a:pPr algn="ctr"/>
            <a:r>
              <a:rPr lang="en-US" dirty="0" smtClean="0"/>
              <a:t>40</a:t>
            </a:r>
          </a:p>
          <a:p>
            <a:pPr algn="ctr"/>
            <a:r>
              <a:rPr lang="en-US" dirty="0" smtClean="0"/>
              <a:t>50</a:t>
            </a:r>
          </a:p>
          <a:p>
            <a:pPr algn="ctr"/>
            <a:r>
              <a:rPr lang="en-US" dirty="0" smtClean="0"/>
              <a:t>60</a:t>
            </a:r>
          </a:p>
          <a:p>
            <a:pPr algn="ctr"/>
            <a:r>
              <a:rPr lang="en-US" dirty="0" smtClean="0"/>
              <a:t>90</a:t>
            </a:r>
            <a:endParaRPr lang="en-US" dirty="0"/>
          </a:p>
        </p:txBody>
      </p:sp>
      <p:sp>
        <p:nvSpPr>
          <p:cNvPr id="5" name="Text Placeholder 4"/>
          <p:cNvSpPr>
            <a:spLocks noGrp="1"/>
          </p:cNvSpPr>
          <p:nvPr>
            <p:ph type="body" sz="quarter" idx="3"/>
          </p:nvPr>
        </p:nvSpPr>
        <p:spPr/>
        <p:txBody>
          <a:bodyPr/>
          <a:lstStyle/>
          <a:p>
            <a:pPr algn="ctr"/>
            <a:r>
              <a:rPr lang="en-US" dirty="0" smtClean="0"/>
              <a:t>Time</a:t>
            </a:r>
            <a:endParaRPr lang="en-US" dirty="0"/>
          </a:p>
        </p:txBody>
      </p:sp>
      <p:sp>
        <p:nvSpPr>
          <p:cNvPr id="6" name="Content Placeholder 5"/>
          <p:cNvSpPr>
            <a:spLocks noGrp="1"/>
          </p:cNvSpPr>
          <p:nvPr>
            <p:ph sz="quarter" idx="4"/>
          </p:nvPr>
        </p:nvSpPr>
        <p:spPr/>
        <p:txBody>
          <a:bodyPr/>
          <a:lstStyle/>
          <a:p>
            <a:pPr algn="ctr"/>
            <a:r>
              <a:rPr lang="en-US" dirty="0" smtClean="0"/>
              <a:t>15</a:t>
            </a:r>
          </a:p>
          <a:p>
            <a:pPr algn="ctr"/>
            <a:r>
              <a:rPr lang="en-US" dirty="0" smtClean="0"/>
              <a:t>20</a:t>
            </a:r>
          </a:p>
          <a:p>
            <a:pPr algn="ctr"/>
            <a:r>
              <a:rPr lang="en-US" dirty="0" smtClean="0"/>
              <a:t>30</a:t>
            </a:r>
          </a:p>
          <a:p>
            <a:pPr algn="ctr"/>
            <a:r>
              <a:rPr lang="en-US" dirty="0" smtClean="0"/>
              <a:t>50</a:t>
            </a:r>
          </a:p>
          <a:p>
            <a:pPr algn="ctr"/>
            <a:r>
              <a:rPr lang="en-US" dirty="0" smtClean="0"/>
              <a:t>60</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over Time</a:t>
            </a:r>
            <a:endParaRPr lang="en-US" dirty="0"/>
          </a:p>
        </p:txBody>
      </p:sp>
      <p:graphicFrame>
        <p:nvGraphicFramePr>
          <p:cNvPr id="4" name="Content Placeholder 3"/>
          <p:cNvGraphicFramePr>
            <a:graphicFrameLocks noGrp="1"/>
          </p:cNvGraphicFramePr>
          <p:nvPr>
            <p:ph idx="1"/>
          </p:nvPr>
        </p:nvGraphicFramePr>
        <p:xfrm>
          <a:off x="152400" y="1371600"/>
          <a:ext cx="7772400" cy="5181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5400" smtClean="0"/>
              <a:t>Velocity</a:t>
            </a:r>
          </a:p>
        </p:txBody>
      </p:sp>
      <p:sp>
        <p:nvSpPr>
          <p:cNvPr id="12291" name="Rectangle 3"/>
          <p:cNvSpPr>
            <a:spLocks noGrp="1" noChangeArrowheads="1"/>
          </p:cNvSpPr>
          <p:nvPr>
            <p:ph type="body" sz="half" idx="1"/>
          </p:nvPr>
        </p:nvSpPr>
        <p:spPr>
          <a:xfrm>
            <a:off x="152400" y="1752600"/>
            <a:ext cx="8458200" cy="2514600"/>
          </a:xfrm>
        </p:spPr>
        <p:txBody>
          <a:bodyPr/>
          <a:lstStyle/>
          <a:p>
            <a:pPr marL="0" indent="0" eaLnBrk="1" hangingPunct="1"/>
            <a:r>
              <a:rPr lang="en-US" sz="2000" smtClean="0">
                <a:solidFill>
                  <a:srgbClr val="5F5F5F"/>
                </a:solidFill>
              </a:rPr>
              <a:t>Velocity</a:t>
            </a:r>
            <a:r>
              <a:rPr lang="en-US" sz="2000" smtClean="0"/>
              <a:t> is the speed of an object, but the direction is also included.  It is calculated the same as speed, but you must include a direction in your answer.</a:t>
            </a:r>
          </a:p>
          <a:p>
            <a:pPr marL="0" indent="0" eaLnBrk="1" hangingPunct="1"/>
            <a:endParaRPr lang="en-US" sz="2000" smtClean="0"/>
          </a:p>
          <a:p>
            <a:pPr marL="0" indent="0" eaLnBrk="1" hangingPunct="1"/>
            <a:r>
              <a:rPr lang="en-US" sz="2000" smtClean="0"/>
              <a:t>Example:  the bass boat was moving 12 mph toward the north.</a:t>
            </a:r>
          </a:p>
        </p:txBody>
      </p:sp>
      <p:pic>
        <p:nvPicPr>
          <p:cNvPr id="12292" name="Picture 8" descr="speed_boat_hg_clr"/>
          <p:cNvPicPr>
            <a:picLocks noGrp="1" noChangeAspect="1" noChangeArrowheads="1" noCrop="1"/>
          </p:cNvPicPr>
          <p:nvPr>
            <p:ph sz="quarter" idx="3"/>
          </p:nvPr>
        </p:nvPicPr>
        <p:blipFill>
          <a:blip r:embed="rId3" cstate="print"/>
          <a:srcRect/>
          <a:stretch>
            <a:fillRect/>
          </a:stretch>
        </p:blipFill>
        <p:spPr>
          <a:xfrm>
            <a:off x="2286000" y="4114800"/>
            <a:ext cx="4724400" cy="1889125"/>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5400" smtClean="0"/>
              <a:t>What Is Motion?</a:t>
            </a:r>
          </a:p>
        </p:txBody>
      </p:sp>
      <p:sp>
        <p:nvSpPr>
          <p:cNvPr id="8195" name="Rectangle 3"/>
          <p:cNvSpPr>
            <a:spLocks noGrp="1" noChangeArrowheads="1"/>
          </p:cNvSpPr>
          <p:nvPr>
            <p:ph type="body" idx="1"/>
          </p:nvPr>
        </p:nvSpPr>
        <p:spPr>
          <a:xfrm>
            <a:off x="152400" y="1600200"/>
            <a:ext cx="7772400" cy="4724400"/>
          </a:xfrm>
        </p:spPr>
        <p:txBody>
          <a:bodyPr/>
          <a:lstStyle/>
          <a:p>
            <a:pPr eaLnBrk="1" hangingPunct="1"/>
            <a:r>
              <a:rPr lang="en-US" dirty="0" smtClean="0">
                <a:solidFill>
                  <a:srgbClr val="5F5F5F"/>
                </a:solidFill>
              </a:rPr>
              <a:t>Motion</a:t>
            </a:r>
            <a:r>
              <a:rPr lang="en-US" dirty="0" smtClean="0"/>
              <a:t> is when an object changes place or position.  To properly describe motion, you need to use the following:</a:t>
            </a:r>
          </a:p>
          <a:p>
            <a:pPr eaLnBrk="1" hangingPunct="1"/>
            <a:endParaRPr lang="en-US" dirty="0" smtClean="0"/>
          </a:p>
          <a:p>
            <a:pPr eaLnBrk="1" hangingPunct="1">
              <a:buFontTx/>
              <a:buChar char="•"/>
            </a:pPr>
            <a:r>
              <a:rPr lang="en-US" dirty="0" smtClean="0"/>
              <a:t>Start and end position?</a:t>
            </a:r>
          </a:p>
          <a:p>
            <a:pPr eaLnBrk="1" hangingPunct="1">
              <a:buFontTx/>
              <a:buChar char="•"/>
            </a:pPr>
            <a:r>
              <a:rPr lang="en-US" dirty="0" smtClean="0"/>
              <a:t>Movement relative to what?</a:t>
            </a:r>
          </a:p>
          <a:p>
            <a:pPr eaLnBrk="1" hangingPunct="1">
              <a:buFontTx/>
              <a:buChar char="•"/>
            </a:pPr>
            <a:r>
              <a:rPr lang="en-US" dirty="0" smtClean="0"/>
              <a:t>How far did it go?</a:t>
            </a:r>
          </a:p>
          <a:p>
            <a:pPr eaLnBrk="1" hangingPunct="1">
              <a:buFontTx/>
              <a:buChar char="•"/>
            </a:pPr>
            <a:r>
              <a:rPr lang="en-US" dirty="0" smtClean="0"/>
              <a:t>In what direction did it go?</a:t>
            </a:r>
          </a:p>
        </p:txBody>
      </p:sp>
      <p:pic>
        <p:nvPicPr>
          <p:cNvPr id="8196" name="Picture 5" descr="thumbsup"/>
          <p:cNvPicPr>
            <a:picLocks noChangeAspect="1" noChangeArrowheads="1"/>
          </p:cNvPicPr>
          <p:nvPr/>
        </p:nvPicPr>
        <p:blipFill>
          <a:blip r:embed="rId3" cstate="print"/>
          <a:srcRect/>
          <a:stretch>
            <a:fillRect/>
          </a:stretch>
        </p:blipFill>
        <p:spPr bwMode="auto">
          <a:xfrm>
            <a:off x="5410200" y="4419600"/>
            <a:ext cx="3962400" cy="2732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04800"/>
            <a:ext cx="8991600" cy="1524000"/>
          </a:xfrm>
        </p:spPr>
        <p:txBody>
          <a:bodyPr/>
          <a:lstStyle/>
          <a:p>
            <a:r>
              <a:rPr lang="en-US" dirty="0" smtClean="0">
                <a:solidFill>
                  <a:schemeClr val="tx1"/>
                </a:solidFill>
              </a:rPr>
              <a:t>Velocity Problem</a:t>
            </a:r>
            <a:endParaRPr lang="en-US" dirty="0">
              <a:solidFill>
                <a:schemeClr val="tx1"/>
              </a:solidFill>
            </a:endParaRPr>
          </a:p>
        </p:txBody>
      </p:sp>
      <p:sp>
        <p:nvSpPr>
          <p:cNvPr id="3" name="Subtitle 2"/>
          <p:cNvSpPr>
            <a:spLocks noGrp="1"/>
          </p:cNvSpPr>
          <p:nvPr>
            <p:ph type="subTitle" idx="1"/>
          </p:nvPr>
        </p:nvSpPr>
        <p:spPr/>
        <p:txBody>
          <a:bodyPr/>
          <a:lstStyle/>
          <a:p>
            <a:pPr algn="l"/>
            <a:r>
              <a:rPr lang="en-US" dirty="0" smtClean="0">
                <a:solidFill>
                  <a:schemeClr val="tx1"/>
                </a:solidFill>
              </a:rPr>
              <a:t> </a:t>
            </a:r>
            <a:r>
              <a:rPr lang="en-US" sz="2400" dirty="0" smtClean="0">
                <a:solidFill>
                  <a:schemeClr val="tx1"/>
                </a:solidFill>
              </a:rPr>
              <a:t>Indicate which of the following are velocities:</a:t>
            </a:r>
          </a:p>
          <a:p>
            <a:pPr algn="l"/>
            <a:endParaRPr lang="en-US" dirty="0" smtClean="0">
              <a:solidFill>
                <a:schemeClr val="tx1"/>
              </a:solidFill>
            </a:endParaRPr>
          </a:p>
          <a:p>
            <a:pPr marL="457200" indent="-457200" algn="l">
              <a:buAutoNum type="alphaLcPeriod"/>
            </a:pPr>
            <a:r>
              <a:rPr lang="en-US" sz="2000" dirty="0" smtClean="0">
                <a:solidFill>
                  <a:schemeClr val="tx1"/>
                </a:solidFill>
              </a:rPr>
              <a:t>125 cm/sec</a:t>
            </a:r>
          </a:p>
          <a:p>
            <a:pPr marL="457200" indent="-457200" algn="l">
              <a:buAutoNum type="alphaLcPeriod"/>
            </a:pPr>
            <a:r>
              <a:rPr lang="en-US" sz="2000" dirty="0" smtClean="0">
                <a:solidFill>
                  <a:schemeClr val="tx1"/>
                </a:solidFill>
              </a:rPr>
              <a:t>30 km/h northwest</a:t>
            </a:r>
          </a:p>
          <a:p>
            <a:pPr marL="457200" indent="-457200" algn="l">
              <a:buAutoNum type="alphaLcPeriod"/>
            </a:pPr>
            <a:r>
              <a:rPr lang="en-US" sz="2000" dirty="0" smtClean="0">
                <a:solidFill>
                  <a:schemeClr val="tx1"/>
                </a:solidFill>
              </a:rPr>
              <a:t>350m/sec north</a:t>
            </a:r>
          </a:p>
          <a:p>
            <a:pPr marL="457200" indent="-457200" algn="l">
              <a:buAutoNum type="alphaLcPeriod"/>
            </a:pPr>
            <a:r>
              <a:rPr lang="en-US" sz="2000" dirty="0" smtClean="0">
                <a:solidFill>
                  <a:schemeClr val="tx1"/>
                </a:solidFill>
              </a:rPr>
              <a:t>520 km/h</a:t>
            </a:r>
          </a:p>
          <a:p>
            <a:pPr algn="l"/>
            <a:endParaRPr lang="en-US"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04800"/>
            <a:ext cx="8991600" cy="1524000"/>
          </a:xfrm>
        </p:spPr>
        <p:txBody>
          <a:bodyPr/>
          <a:lstStyle/>
          <a:p>
            <a:r>
              <a:rPr lang="en-US" dirty="0" smtClean="0">
                <a:solidFill>
                  <a:schemeClr val="tx1"/>
                </a:solidFill>
              </a:rPr>
              <a:t>Velocity Problem</a:t>
            </a:r>
            <a:endParaRPr lang="en-US" dirty="0">
              <a:solidFill>
                <a:schemeClr val="tx1"/>
              </a:solidFill>
            </a:endParaRPr>
          </a:p>
        </p:txBody>
      </p:sp>
      <p:sp>
        <p:nvSpPr>
          <p:cNvPr id="3" name="Subtitle 2"/>
          <p:cNvSpPr>
            <a:spLocks noGrp="1"/>
          </p:cNvSpPr>
          <p:nvPr>
            <p:ph type="subTitle" idx="1"/>
          </p:nvPr>
        </p:nvSpPr>
        <p:spPr/>
        <p:txBody>
          <a:bodyPr/>
          <a:lstStyle/>
          <a:p>
            <a:pPr algn="l"/>
            <a:r>
              <a:rPr lang="en-US" dirty="0" smtClean="0">
                <a:solidFill>
                  <a:schemeClr val="tx1"/>
                </a:solidFill>
              </a:rPr>
              <a:t> </a:t>
            </a:r>
            <a:r>
              <a:rPr lang="en-US" sz="2400" dirty="0" smtClean="0">
                <a:solidFill>
                  <a:schemeClr val="tx1"/>
                </a:solidFill>
              </a:rPr>
              <a:t>Indicate which of the following are velocities:</a:t>
            </a:r>
          </a:p>
          <a:p>
            <a:pPr algn="l"/>
            <a:endParaRPr lang="en-US" dirty="0" smtClean="0">
              <a:solidFill>
                <a:schemeClr val="tx1"/>
              </a:solidFill>
            </a:endParaRPr>
          </a:p>
          <a:p>
            <a:pPr marL="457200" indent="-457200" algn="l">
              <a:buAutoNum type="alphaLcPeriod"/>
            </a:pPr>
            <a:r>
              <a:rPr lang="en-US" sz="2000" dirty="0" smtClean="0">
                <a:solidFill>
                  <a:schemeClr val="tx1"/>
                </a:solidFill>
              </a:rPr>
              <a:t>125 cm/sec			no</a:t>
            </a:r>
          </a:p>
          <a:p>
            <a:pPr marL="457200" indent="-457200" algn="l">
              <a:buAutoNum type="alphaLcPeriod"/>
            </a:pPr>
            <a:r>
              <a:rPr lang="en-US" sz="2000" dirty="0" smtClean="0">
                <a:solidFill>
                  <a:schemeClr val="tx1"/>
                </a:solidFill>
              </a:rPr>
              <a:t>30 km/h northwest		yes</a:t>
            </a:r>
          </a:p>
          <a:p>
            <a:pPr marL="457200" indent="-457200" algn="l">
              <a:buAutoNum type="alphaLcPeriod"/>
            </a:pPr>
            <a:r>
              <a:rPr lang="en-US" sz="2000" dirty="0" smtClean="0">
                <a:solidFill>
                  <a:schemeClr val="tx1"/>
                </a:solidFill>
              </a:rPr>
              <a:t>350m/sec north			yes</a:t>
            </a:r>
          </a:p>
          <a:p>
            <a:pPr marL="457200" indent="-457200" algn="l">
              <a:buAutoNum type="alphaLcPeriod"/>
            </a:pPr>
            <a:r>
              <a:rPr lang="en-US" sz="2000" dirty="0" smtClean="0">
                <a:solidFill>
                  <a:schemeClr val="tx1"/>
                </a:solidFill>
              </a:rPr>
              <a:t>520 km/h				no</a:t>
            </a:r>
          </a:p>
          <a:p>
            <a:pPr algn="l"/>
            <a:endParaRPr lang="en-US"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5400" smtClean="0"/>
              <a:t>Acceleration</a:t>
            </a:r>
          </a:p>
        </p:txBody>
      </p:sp>
      <p:sp>
        <p:nvSpPr>
          <p:cNvPr id="13315" name="Rectangle 3"/>
          <p:cNvSpPr>
            <a:spLocks noGrp="1" noChangeArrowheads="1"/>
          </p:cNvSpPr>
          <p:nvPr>
            <p:ph type="body" sz="half" idx="1"/>
          </p:nvPr>
        </p:nvSpPr>
        <p:spPr>
          <a:xfrm>
            <a:off x="4876800" y="1905000"/>
            <a:ext cx="3810000" cy="4953000"/>
          </a:xfrm>
        </p:spPr>
        <p:txBody>
          <a:bodyPr/>
          <a:lstStyle/>
          <a:p>
            <a:pPr marL="0" indent="0" eaLnBrk="1" hangingPunct="1"/>
            <a:r>
              <a:rPr lang="en-US" smtClean="0">
                <a:solidFill>
                  <a:srgbClr val="5F5F5F"/>
                </a:solidFill>
              </a:rPr>
              <a:t>Acceleration</a:t>
            </a:r>
            <a:r>
              <a:rPr lang="en-US" smtClean="0"/>
              <a:t> is the rate of change of velocity.  A change in velocity can be either a change in speed, or direction, or both.</a:t>
            </a:r>
          </a:p>
          <a:p>
            <a:pPr marL="0" indent="0" eaLnBrk="1" hangingPunct="1"/>
            <a:r>
              <a:rPr lang="en-US" smtClean="0">
                <a:solidFill>
                  <a:srgbClr val="5F5F5F"/>
                </a:solidFill>
              </a:rPr>
              <a:t>Deceleration</a:t>
            </a:r>
            <a:r>
              <a:rPr lang="en-US" smtClean="0"/>
              <a:t> is when acceleration has a negative value.</a:t>
            </a:r>
          </a:p>
        </p:txBody>
      </p:sp>
      <p:pic>
        <p:nvPicPr>
          <p:cNvPr id="13316" name="Picture 4" descr="pinewood_derby_race_hg_clr"/>
          <p:cNvPicPr>
            <a:picLocks noGrp="1" noChangeAspect="1" noChangeArrowheads="1" noCrop="1"/>
          </p:cNvPicPr>
          <p:nvPr>
            <p:ph sz="half" idx="2"/>
          </p:nvPr>
        </p:nvPicPr>
        <p:blipFill>
          <a:blip r:embed="rId3" cstate="print"/>
          <a:srcRect/>
          <a:stretch>
            <a:fillRect/>
          </a:stretch>
        </p:blipFill>
        <p:spPr>
          <a:xfrm>
            <a:off x="990600" y="2362200"/>
            <a:ext cx="3333750" cy="272415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5400" smtClean="0"/>
              <a:t>Acceleration</a:t>
            </a:r>
          </a:p>
        </p:txBody>
      </p:sp>
      <p:sp>
        <p:nvSpPr>
          <p:cNvPr id="14339" name="Rectangle 3"/>
          <p:cNvSpPr>
            <a:spLocks noGrp="1" noChangeArrowheads="1"/>
          </p:cNvSpPr>
          <p:nvPr>
            <p:ph type="body" idx="1"/>
          </p:nvPr>
        </p:nvSpPr>
        <p:spPr>
          <a:xfrm>
            <a:off x="152400" y="1371600"/>
            <a:ext cx="8534400" cy="3657600"/>
          </a:xfrm>
        </p:spPr>
        <p:txBody>
          <a:bodyPr/>
          <a:lstStyle/>
          <a:p>
            <a:pPr eaLnBrk="1" hangingPunct="1"/>
            <a:r>
              <a:rPr lang="en-US" dirty="0" smtClean="0"/>
              <a:t>The formula for calculating acceleration is:</a:t>
            </a:r>
          </a:p>
          <a:p>
            <a:pPr eaLnBrk="1" hangingPunct="1"/>
            <a:endParaRPr lang="en-US" dirty="0" smtClean="0"/>
          </a:p>
          <a:p>
            <a:pPr eaLnBrk="1" hangingPunct="1"/>
            <a:r>
              <a:rPr lang="en-US" sz="2000" dirty="0" smtClean="0"/>
              <a:t>Acceleration (a) = </a:t>
            </a:r>
            <a:r>
              <a:rPr lang="en-US" sz="2000" u="sng" dirty="0" smtClean="0"/>
              <a:t>final velocity (</a:t>
            </a:r>
            <a:r>
              <a:rPr lang="en-US" sz="2000" u="sng" dirty="0" err="1" smtClean="0"/>
              <a:t>v</a:t>
            </a:r>
            <a:r>
              <a:rPr lang="en-US" sz="2000" u="sng" baseline="-25000" dirty="0" err="1" smtClean="0"/>
              <a:t>f</a:t>
            </a:r>
            <a:r>
              <a:rPr lang="en-US" sz="2000" u="sng" dirty="0" smtClean="0"/>
              <a:t>) – initial velocity (v</a:t>
            </a:r>
            <a:r>
              <a:rPr lang="en-US" sz="2000" u="sng" baseline="-25000" dirty="0" smtClean="0"/>
              <a:t>i</a:t>
            </a:r>
            <a:r>
              <a:rPr lang="en-US" sz="2000" u="sng" dirty="0" smtClean="0"/>
              <a:t>)</a:t>
            </a:r>
            <a:r>
              <a:rPr lang="en-US" dirty="0" smtClean="0"/>
              <a:t> </a:t>
            </a:r>
          </a:p>
          <a:p>
            <a:pPr eaLnBrk="1" hangingPunct="1"/>
            <a:r>
              <a:rPr lang="en-US" dirty="0" smtClean="0"/>
              <a:t>                                           </a:t>
            </a:r>
            <a:r>
              <a:rPr lang="en-US" sz="2000" dirty="0" smtClean="0"/>
              <a:t>time (sec)</a:t>
            </a:r>
            <a:r>
              <a:rPr lang="en-US" dirty="0" smtClean="0"/>
              <a:t> </a:t>
            </a:r>
          </a:p>
          <a:p>
            <a:pPr eaLnBrk="1" hangingPunct="1"/>
            <a:endParaRPr lang="en-US" dirty="0" smtClean="0"/>
          </a:p>
          <a:p>
            <a:pPr eaLnBrk="1" hangingPunct="1"/>
            <a:r>
              <a:rPr lang="en-US" dirty="0" smtClean="0"/>
              <a:t>The unit for velocity, in this case, is </a:t>
            </a:r>
          </a:p>
          <a:p>
            <a:pPr eaLnBrk="1" hangingPunct="1"/>
            <a:endParaRPr lang="en-US" dirty="0" smtClean="0"/>
          </a:p>
          <a:p>
            <a:pPr eaLnBrk="1" hangingPunct="1"/>
            <a:r>
              <a:rPr lang="en-US" dirty="0" smtClean="0"/>
              <a:t>			m/s/s    OR    m/s</a:t>
            </a:r>
            <a:r>
              <a:rPr lang="en-US" baseline="30000" dirty="0" smtClean="0"/>
              <a:t>2</a:t>
            </a:r>
          </a:p>
        </p:txBody>
      </p:sp>
      <p:pic>
        <p:nvPicPr>
          <p:cNvPr id="14340" name="Picture 5" descr="man_hamster_wheel_hg_clr"/>
          <p:cNvPicPr>
            <a:picLocks noChangeAspect="1" noChangeArrowheads="1" noCrop="1"/>
          </p:cNvPicPr>
          <p:nvPr/>
        </p:nvPicPr>
        <p:blipFill>
          <a:blip r:embed="rId3" cstate="print"/>
          <a:srcRect/>
          <a:stretch>
            <a:fillRect/>
          </a:stretch>
        </p:blipFill>
        <p:spPr bwMode="auto">
          <a:xfrm>
            <a:off x="6248400" y="3200400"/>
            <a:ext cx="2600325"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5400" smtClean="0"/>
              <a:t>Acceleration Math Problem</a:t>
            </a:r>
          </a:p>
        </p:txBody>
      </p:sp>
      <p:sp>
        <p:nvSpPr>
          <p:cNvPr id="23555" name="Rectangle 3"/>
          <p:cNvSpPr>
            <a:spLocks noGrp="1" noChangeArrowheads="1"/>
          </p:cNvSpPr>
          <p:nvPr>
            <p:ph type="body" sz="half" idx="1"/>
          </p:nvPr>
        </p:nvSpPr>
        <p:spPr>
          <a:xfrm>
            <a:off x="228600" y="1447800"/>
            <a:ext cx="6019800" cy="4953000"/>
          </a:xfrm>
        </p:spPr>
        <p:txBody>
          <a:bodyPr/>
          <a:lstStyle/>
          <a:p>
            <a:pPr marL="0" indent="0" eaLnBrk="1" hangingPunct="1"/>
            <a:endParaRPr lang="en-US" sz="2000" dirty="0" smtClean="0"/>
          </a:p>
          <a:p>
            <a:pPr marL="0" indent="0" eaLnBrk="1" hangingPunct="1"/>
            <a:r>
              <a:rPr lang="en-US" dirty="0" smtClean="0"/>
              <a:t>A jet starts at rest at the end of a runway and reaches a speed of 80 m/s in 20 s.  What is its acceleration?</a:t>
            </a:r>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p:txBody>
      </p:sp>
      <p:pic>
        <p:nvPicPr>
          <p:cNvPr id="15364" name="Picture 5" descr="action_hero_williams_chased_helicopter_lg_clr"/>
          <p:cNvPicPr>
            <a:picLocks noGrp="1" noChangeAspect="1" noChangeArrowheads="1" noCrop="1"/>
          </p:cNvPicPr>
          <p:nvPr>
            <p:ph sz="half" idx="2"/>
          </p:nvPr>
        </p:nvPicPr>
        <p:blipFill>
          <a:blip r:embed="rId3" cstate="print"/>
          <a:srcRect/>
          <a:stretch>
            <a:fillRect/>
          </a:stretch>
        </p:blipFill>
        <p:spPr>
          <a:xfrm>
            <a:off x="6286500" y="2819400"/>
            <a:ext cx="2371725" cy="316230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5400" smtClean="0"/>
              <a:t>Acceleration Math Problem</a:t>
            </a:r>
          </a:p>
        </p:txBody>
      </p:sp>
      <p:sp>
        <p:nvSpPr>
          <p:cNvPr id="23555" name="Rectangle 3"/>
          <p:cNvSpPr>
            <a:spLocks noGrp="1" noChangeArrowheads="1"/>
          </p:cNvSpPr>
          <p:nvPr>
            <p:ph type="body" sz="half" idx="1"/>
          </p:nvPr>
        </p:nvSpPr>
        <p:spPr>
          <a:xfrm>
            <a:off x="228600" y="1447800"/>
            <a:ext cx="7696200" cy="4953000"/>
          </a:xfrm>
        </p:spPr>
        <p:txBody>
          <a:bodyPr/>
          <a:lstStyle/>
          <a:p>
            <a:pPr marL="0" indent="0" eaLnBrk="1" hangingPunct="1"/>
            <a:endParaRPr lang="en-US" sz="2000" dirty="0" smtClean="0"/>
          </a:p>
          <a:p>
            <a:pPr eaLnBrk="1" hangingPunct="1"/>
            <a:r>
              <a:rPr lang="en-US" dirty="0" smtClean="0"/>
              <a:t>A jet starts at rest at the end of a runway and reaches a speed of 80 m/s in 20 s.  What is its acceleration? </a:t>
            </a:r>
          </a:p>
          <a:p>
            <a:pPr eaLnBrk="1" hangingPunct="1"/>
            <a:endParaRPr lang="en-US" dirty="0" smtClean="0"/>
          </a:p>
          <a:p>
            <a:pPr eaLnBrk="1" hangingPunct="1"/>
            <a:r>
              <a:rPr lang="en-US" sz="1800" dirty="0" smtClean="0"/>
              <a:t>Acceleration (a) = </a:t>
            </a:r>
            <a:r>
              <a:rPr lang="en-US" sz="1800" u="sng" dirty="0" smtClean="0"/>
              <a:t>final velocity (</a:t>
            </a:r>
            <a:r>
              <a:rPr lang="en-US" sz="1800" u="sng" dirty="0" err="1" smtClean="0"/>
              <a:t>v</a:t>
            </a:r>
            <a:r>
              <a:rPr lang="en-US" sz="1800" u="sng" baseline="-25000" dirty="0" err="1" smtClean="0"/>
              <a:t>f</a:t>
            </a:r>
            <a:r>
              <a:rPr lang="en-US" sz="1800" u="sng" dirty="0" smtClean="0"/>
              <a:t>) – initial velocity (v</a:t>
            </a:r>
            <a:r>
              <a:rPr lang="en-US" sz="1800" u="sng" baseline="-25000" dirty="0" smtClean="0"/>
              <a:t>i</a:t>
            </a:r>
            <a:r>
              <a:rPr lang="en-US" sz="1800" u="sng" dirty="0" smtClean="0"/>
              <a:t>)</a:t>
            </a:r>
            <a:r>
              <a:rPr lang="en-US" sz="1800" dirty="0" smtClean="0"/>
              <a:t> </a:t>
            </a:r>
          </a:p>
          <a:p>
            <a:pPr eaLnBrk="1" hangingPunct="1"/>
            <a:r>
              <a:rPr lang="en-US" sz="1800" dirty="0" smtClean="0"/>
              <a:t>                                           time (sec) </a:t>
            </a:r>
          </a:p>
          <a:p>
            <a:pPr eaLnBrk="1" hangingPunct="1"/>
            <a:endParaRPr lang="en-US" sz="1800" dirty="0" smtClean="0"/>
          </a:p>
          <a:p>
            <a:pPr algn="ctr" eaLnBrk="1" hangingPunct="1"/>
            <a:r>
              <a:rPr lang="en-US" sz="1800" dirty="0" smtClean="0"/>
              <a:t>a = </a:t>
            </a:r>
            <a:r>
              <a:rPr lang="en-US" sz="1800" u="sng" dirty="0" smtClean="0"/>
              <a:t>80 m/s – 0 m/s</a:t>
            </a:r>
            <a:r>
              <a:rPr lang="en-US" sz="1800" dirty="0" smtClean="0"/>
              <a:t>  = 4 m/s</a:t>
            </a:r>
            <a:r>
              <a:rPr lang="en-US" sz="1800" baseline="30000" dirty="0" smtClean="0"/>
              <a:t>2</a:t>
            </a:r>
          </a:p>
          <a:p>
            <a:pPr algn="ctr" eaLnBrk="1" hangingPunct="1"/>
            <a:r>
              <a:rPr lang="en-US" sz="1800" dirty="0" smtClean="0"/>
              <a:t>20 sec		  </a:t>
            </a:r>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p:txBody>
      </p:sp>
      <p:pic>
        <p:nvPicPr>
          <p:cNvPr id="15364" name="Picture 5" descr="action_hero_williams_chased_helicopter_lg_clr"/>
          <p:cNvPicPr>
            <a:picLocks noGrp="1" noChangeAspect="1" noChangeArrowheads="1" noCrop="1"/>
          </p:cNvPicPr>
          <p:nvPr>
            <p:ph sz="half" idx="2"/>
          </p:nvPr>
        </p:nvPicPr>
        <p:blipFill>
          <a:blip r:embed="rId3" cstate="print"/>
          <a:srcRect/>
          <a:stretch>
            <a:fillRect/>
          </a:stretch>
        </p:blipFill>
        <p:spPr>
          <a:xfrm>
            <a:off x="6477000" y="2438400"/>
            <a:ext cx="2371725" cy="31623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6" end="6"/>
                                            </p:txEl>
                                          </p:spTgt>
                                        </p:tgtEl>
                                        <p:attrNameLst>
                                          <p:attrName>style.visibility</p:attrName>
                                        </p:attrNameLst>
                                      </p:cBhvr>
                                      <p:to>
                                        <p:strVal val="visible"/>
                                      </p:to>
                                    </p:set>
                                    <p:animEffect transition="in" filter="blinds(horizontal)">
                                      <p:cBhvr>
                                        <p:cTn id="7" dur="1000"/>
                                        <p:tgtEl>
                                          <p:spTgt spid="23555">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55">
                                            <p:txEl>
                                              <p:pRg st="7" end="7"/>
                                            </p:txEl>
                                          </p:spTgt>
                                        </p:tgtEl>
                                        <p:attrNameLst>
                                          <p:attrName>style.visibility</p:attrName>
                                        </p:attrNameLst>
                                      </p:cBhvr>
                                      <p:to>
                                        <p:strVal val="visible"/>
                                      </p:to>
                                    </p:set>
                                    <p:animEffect transition="in" filter="blinds(horizontal)">
                                      <p:cBhvr>
                                        <p:cTn id="12" dur="1000"/>
                                        <p:tgtEl>
                                          <p:spTgt spid="235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5400" smtClean="0"/>
              <a:t>Acceleration Math Problem</a:t>
            </a:r>
          </a:p>
        </p:txBody>
      </p:sp>
      <p:sp>
        <p:nvSpPr>
          <p:cNvPr id="24579" name="Rectangle 3"/>
          <p:cNvSpPr>
            <a:spLocks noGrp="1" noChangeArrowheads="1"/>
          </p:cNvSpPr>
          <p:nvPr>
            <p:ph type="body" idx="1"/>
          </p:nvPr>
        </p:nvSpPr>
        <p:spPr>
          <a:xfrm>
            <a:off x="685800" y="1371600"/>
            <a:ext cx="8229600" cy="4953000"/>
          </a:xfrm>
        </p:spPr>
        <p:txBody>
          <a:bodyPr/>
          <a:lstStyle/>
          <a:p>
            <a:pPr eaLnBrk="1" hangingPunct="1"/>
            <a:endParaRPr lang="en-US" dirty="0" smtClean="0"/>
          </a:p>
          <a:p>
            <a:pPr eaLnBrk="1" hangingPunct="1"/>
            <a:endParaRPr lang="en-US" dirty="0" smtClean="0"/>
          </a:p>
          <a:p>
            <a:pPr eaLnBrk="1" hangingPunct="1"/>
            <a:r>
              <a:rPr lang="en-US" dirty="0" smtClean="0"/>
              <a:t>A skateboarder is moving in a straight line at a speed of 3 m/s and comes to a stop in 2 sec.  What is his acceleration?</a:t>
            </a:r>
          </a:p>
          <a:p>
            <a:pPr eaLnBrk="1" hangingPunct="1"/>
            <a:endParaRPr lang="en-US" dirty="0" smtClean="0"/>
          </a:p>
          <a:p>
            <a:pPr eaLnBrk="1" hangingPunct="1"/>
            <a:r>
              <a:rPr lang="en-US" dirty="0" smtClean="0"/>
              <a:t>        a = </a:t>
            </a:r>
            <a:r>
              <a:rPr lang="en-US" u="sng" dirty="0" smtClean="0"/>
              <a:t>0 m/s  -  3 m/s</a:t>
            </a:r>
            <a:r>
              <a:rPr lang="en-US" dirty="0" smtClean="0"/>
              <a:t>  =  -1.5 m/s</a:t>
            </a:r>
            <a:r>
              <a:rPr lang="en-US" baseline="30000" dirty="0" smtClean="0"/>
              <a:t>2</a:t>
            </a:r>
          </a:p>
          <a:p>
            <a:pPr eaLnBrk="1" hangingPunct="1"/>
            <a:r>
              <a:rPr lang="en-US" dirty="0" smtClean="0"/>
              <a:t>                       2 m/s</a:t>
            </a:r>
          </a:p>
        </p:txBody>
      </p:sp>
      <p:pic>
        <p:nvPicPr>
          <p:cNvPr id="16388" name="Picture 5" descr="nascar_racer_weave_hg_clr"/>
          <p:cNvPicPr>
            <a:picLocks noChangeAspect="1" noChangeArrowheads="1" noCrop="1"/>
          </p:cNvPicPr>
          <p:nvPr/>
        </p:nvPicPr>
        <p:blipFill>
          <a:blip r:embed="rId3" cstate="print"/>
          <a:srcRect/>
          <a:stretch>
            <a:fillRect/>
          </a:stretch>
        </p:blipFill>
        <p:spPr bwMode="auto">
          <a:xfrm>
            <a:off x="5410200" y="4316413"/>
            <a:ext cx="3181350" cy="2312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4579">
                                            <p:txEl>
                                              <p:pRg st="4" end="4"/>
                                            </p:txEl>
                                          </p:spTgt>
                                        </p:tgtEl>
                                        <p:attrNameLst>
                                          <p:attrName>style.visibility</p:attrName>
                                        </p:attrNameLst>
                                      </p:cBhvr>
                                      <p:to>
                                        <p:strVal val="visible"/>
                                      </p:to>
                                    </p:set>
                                    <p:anim calcmode="lin" valueType="num">
                                      <p:cBhvr>
                                        <p:cTn id="7" dur="2000" fill="hold"/>
                                        <p:tgtEl>
                                          <p:spTgt spid="24579">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4579">
                                            <p:txEl>
                                              <p:pRg st="4" end="4"/>
                                            </p:txEl>
                                          </p:spTgt>
                                        </p:tgtEl>
                                        <p:attrNameLst>
                                          <p:attrName>ppt_y</p:attrName>
                                        </p:attrNameLst>
                                      </p:cBhvr>
                                      <p:tavLst>
                                        <p:tav tm="0">
                                          <p:val>
                                            <p:strVal val="#ppt_y"/>
                                          </p:val>
                                        </p:tav>
                                        <p:tav tm="100000">
                                          <p:val>
                                            <p:strVal val="#ppt_y"/>
                                          </p:val>
                                        </p:tav>
                                      </p:tavLst>
                                    </p:anim>
                                    <p:anim calcmode="lin" valueType="num">
                                      <p:cBhvr>
                                        <p:cTn id="9" dur="2000" fill="hold"/>
                                        <p:tgtEl>
                                          <p:spTgt spid="24579">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4579">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4579">
                                            <p:txEl>
                                              <p:pRg st="4" end="4"/>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24579">
                                            <p:txEl>
                                              <p:pRg st="5" end="5"/>
                                            </p:txEl>
                                          </p:spTgt>
                                        </p:tgtEl>
                                        <p:attrNameLst>
                                          <p:attrName>style.visibility</p:attrName>
                                        </p:attrNameLst>
                                      </p:cBhvr>
                                      <p:to>
                                        <p:strVal val="visible"/>
                                      </p:to>
                                    </p:set>
                                    <p:anim calcmode="lin" valueType="num">
                                      <p:cBhvr>
                                        <p:cTn id="14" dur="2000" fill="hold"/>
                                        <p:tgtEl>
                                          <p:spTgt spid="24579">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2000" fill="hold"/>
                                        <p:tgtEl>
                                          <p:spTgt spid="24579">
                                            <p:txEl>
                                              <p:pRg st="5" end="5"/>
                                            </p:txEl>
                                          </p:spTgt>
                                        </p:tgtEl>
                                        <p:attrNameLst>
                                          <p:attrName>ppt_y</p:attrName>
                                        </p:attrNameLst>
                                      </p:cBhvr>
                                      <p:tavLst>
                                        <p:tav tm="0">
                                          <p:val>
                                            <p:strVal val="#ppt_y"/>
                                          </p:val>
                                        </p:tav>
                                        <p:tav tm="100000">
                                          <p:val>
                                            <p:strVal val="#ppt_y"/>
                                          </p:val>
                                        </p:tav>
                                      </p:tavLst>
                                    </p:anim>
                                    <p:anim calcmode="lin" valueType="num">
                                      <p:cBhvr>
                                        <p:cTn id="16" dur="2000" fill="hold"/>
                                        <p:tgtEl>
                                          <p:spTgt spid="24579">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2000" fill="hold"/>
                                        <p:tgtEl>
                                          <p:spTgt spid="24579">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000" tmFilter="0,0; .5, 1; 1, 1"/>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5400" smtClean="0"/>
              <a:t>Homework Assignment</a:t>
            </a:r>
          </a:p>
        </p:txBody>
      </p:sp>
      <p:sp>
        <p:nvSpPr>
          <p:cNvPr id="22531" name="Rectangle 3"/>
          <p:cNvSpPr>
            <a:spLocks noGrp="1" noChangeArrowheads="1"/>
          </p:cNvSpPr>
          <p:nvPr>
            <p:ph type="body" idx="1"/>
          </p:nvPr>
        </p:nvSpPr>
        <p:spPr>
          <a:xfrm>
            <a:off x="152400" y="1371600"/>
            <a:ext cx="8686800" cy="4953000"/>
          </a:xfrm>
        </p:spPr>
        <p:txBody>
          <a:bodyPr/>
          <a:lstStyle/>
          <a:p>
            <a:pPr eaLnBrk="1" hangingPunct="1"/>
            <a:r>
              <a:rPr lang="en-US" sz="3200" dirty="0" smtClean="0"/>
              <a:t>Copy this down – Assignment is due Friday:</a:t>
            </a:r>
          </a:p>
          <a:p>
            <a:pPr eaLnBrk="1" hangingPunct="1"/>
            <a:r>
              <a:rPr lang="en-US" sz="3200" dirty="0" smtClean="0"/>
              <a:t>Handout on calculating speed and velocity</a:t>
            </a:r>
          </a:p>
          <a:p>
            <a:pPr eaLnBrk="1" hangingPunct="1"/>
            <a:r>
              <a:rPr lang="en-US" sz="3200" dirty="0" smtClean="0"/>
              <a:t>Handout on average speed</a:t>
            </a:r>
          </a:p>
          <a:p>
            <a:pPr eaLnBrk="1" hangingPunct="1"/>
            <a:r>
              <a:rPr lang="en-US" sz="3200" dirty="0" smtClean="0"/>
              <a:t>Handout on acceleration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5400" smtClean="0"/>
              <a:t>Forces</a:t>
            </a:r>
          </a:p>
        </p:txBody>
      </p:sp>
      <p:sp>
        <p:nvSpPr>
          <p:cNvPr id="17411" name="Rectangle 3"/>
          <p:cNvSpPr>
            <a:spLocks noGrp="1" noChangeArrowheads="1"/>
          </p:cNvSpPr>
          <p:nvPr>
            <p:ph type="body" sz="half" idx="1"/>
          </p:nvPr>
        </p:nvSpPr>
        <p:spPr>
          <a:xfrm>
            <a:off x="914400" y="1447800"/>
            <a:ext cx="3810000" cy="4953000"/>
          </a:xfrm>
        </p:spPr>
        <p:txBody>
          <a:bodyPr/>
          <a:lstStyle/>
          <a:p>
            <a:pPr marL="0" indent="0" eaLnBrk="1" hangingPunct="1"/>
            <a:r>
              <a:rPr lang="en-US" sz="2000" smtClean="0"/>
              <a:t>A </a:t>
            </a:r>
            <a:r>
              <a:rPr lang="en-US" sz="2000" smtClean="0">
                <a:solidFill>
                  <a:srgbClr val="5F5F5F"/>
                </a:solidFill>
              </a:rPr>
              <a:t>force</a:t>
            </a:r>
            <a:r>
              <a:rPr lang="en-US" sz="2000" smtClean="0"/>
              <a:t> is a push or pull that one body exerts on another.  A force can cause the motion of an object to change.  There are two types of forces:</a:t>
            </a:r>
          </a:p>
          <a:p>
            <a:pPr marL="0" indent="0" eaLnBrk="1" hangingPunct="1">
              <a:buFontTx/>
              <a:buChar char="•"/>
            </a:pPr>
            <a:r>
              <a:rPr lang="en-US" sz="2000" smtClean="0">
                <a:solidFill>
                  <a:srgbClr val="5F5F5F"/>
                </a:solidFill>
              </a:rPr>
              <a:t>Balanced force</a:t>
            </a:r>
            <a:r>
              <a:rPr lang="en-US" sz="2000" smtClean="0"/>
              <a:t> – one in which the net force is zero.</a:t>
            </a:r>
          </a:p>
          <a:p>
            <a:pPr marL="0" indent="0" eaLnBrk="1" hangingPunct="1">
              <a:buFontTx/>
              <a:buChar char="•"/>
            </a:pPr>
            <a:r>
              <a:rPr lang="en-US" sz="2000" smtClean="0">
                <a:solidFill>
                  <a:srgbClr val="5F5F5F"/>
                </a:solidFill>
              </a:rPr>
              <a:t>Unbalanced force</a:t>
            </a:r>
            <a:r>
              <a:rPr lang="en-US" sz="2000" smtClean="0"/>
              <a:t> – one in which the net force has a numerical value.</a:t>
            </a:r>
          </a:p>
        </p:txBody>
      </p:sp>
      <p:pic>
        <p:nvPicPr>
          <p:cNvPr id="17412" name="Picture 5" descr="guy_pushing_box_hg_clr"/>
          <p:cNvPicPr>
            <a:picLocks noGrp="1" noChangeAspect="1" noChangeArrowheads="1" noCrop="1"/>
          </p:cNvPicPr>
          <p:nvPr>
            <p:ph sz="half" idx="2"/>
          </p:nvPr>
        </p:nvPicPr>
        <p:blipFill>
          <a:blip r:embed="rId3" cstate="print"/>
          <a:srcRect/>
          <a:stretch>
            <a:fillRect/>
          </a:stretch>
        </p:blipFill>
        <p:spPr>
          <a:xfrm>
            <a:off x="4953000" y="2286000"/>
            <a:ext cx="3333750" cy="2295525"/>
          </a:xfr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5400" smtClean="0"/>
              <a:t>Forces</a:t>
            </a:r>
          </a:p>
        </p:txBody>
      </p:sp>
      <p:sp>
        <p:nvSpPr>
          <p:cNvPr id="18435" name="Line 5"/>
          <p:cNvSpPr>
            <a:spLocks noChangeShapeType="1"/>
          </p:cNvSpPr>
          <p:nvPr/>
        </p:nvSpPr>
        <p:spPr bwMode="auto">
          <a:xfrm>
            <a:off x="1143000" y="1828800"/>
            <a:ext cx="2057400" cy="0"/>
          </a:xfrm>
          <a:prstGeom prst="line">
            <a:avLst/>
          </a:prstGeom>
          <a:noFill/>
          <a:ln w="9525">
            <a:solidFill>
              <a:schemeClr val="tx1"/>
            </a:solidFill>
            <a:round/>
            <a:headEnd/>
            <a:tailEnd type="triangle" w="med" len="med"/>
          </a:ln>
        </p:spPr>
        <p:txBody>
          <a:bodyPr/>
          <a:lstStyle/>
          <a:p>
            <a:endParaRPr lang="en-US"/>
          </a:p>
        </p:txBody>
      </p:sp>
      <p:sp>
        <p:nvSpPr>
          <p:cNvPr id="18436" name="Line 6"/>
          <p:cNvSpPr>
            <a:spLocks noChangeShapeType="1"/>
          </p:cNvSpPr>
          <p:nvPr/>
        </p:nvSpPr>
        <p:spPr bwMode="auto">
          <a:xfrm flipH="1">
            <a:off x="3733800" y="1828800"/>
            <a:ext cx="2209800" cy="0"/>
          </a:xfrm>
          <a:prstGeom prst="line">
            <a:avLst/>
          </a:prstGeom>
          <a:noFill/>
          <a:ln w="9525">
            <a:solidFill>
              <a:schemeClr val="tx1"/>
            </a:solidFill>
            <a:round/>
            <a:headEnd/>
            <a:tailEnd type="triangle" w="med" len="med"/>
          </a:ln>
        </p:spPr>
        <p:txBody>
          <a:bodyPr/>
          <a:lstStyle/>
          <a:p>
            <a:endParaRPr lang="en-US"/>
          </a:p>
        </p:txBody>
      </p:sp>
      <p:sp>
        <p:nvSpPr>
          <p:cNvPr id="18437" name="Text Box 7"/>
          <p:cNvSpPr txBox="1">
            <a:spLocks noChangeArrowheads="1"/>
          </p:cNvSpPr>
          <p:nvPr/>
        </p:nvSpPr>
        <p:spPr bwMode="auto">
          <a:xfrm>
            <a:off x="1295400" y="1981200"/>
            <a:ext cx="1828800" cy="457200"/>
          </a:xfrm>
          <a:prstGeom prst="rect">
            <a:avLst/>
          </a:prstGeom>
          <a:noFill/>
          <a:ln w="9525">
            <a:noFill/>
            <a:miter lim="800000"/>
            <a:headEnd/>
            <a:tailEnd/>
          </a:ln>
        </p:spPr>
        <p:txBody>
          <a:bodyPr>
            <a:spAutoFit/>
          </a:bodyPr>
          <a:lstStyle/>
          <a:p>
            <a:pPr>
              <a:spcBef>
                <a:spcPct val="50000"/>
              </a:spcBef>
            </a:pPr>
            <a:r>
              <a:rPr lang="en-US" b="1"/>
              <a:t>+ 1 force</a:t>
            </a:r>
          </a:p>
        </p:txBody>
      </p:sp>
      <p:sp>
        <p:nvSpPr>
          <p:cNvPr id="18438" name="Text Box 8"/>
          <p:cNvSpPr txBox="1">
            <a:spLocks noChangeArrowheads="1"/>
          </p:cNvSpPr>
          <p:nvPr/>
        </p:nvSpPr>
        <p:spPr bwMode="auto">
          <a:xfrm>
            <a:off x="3962400" y="1905000"/>
            <a:ext cx="1905000" cy="457200"/>
          </a:xfrm>
          <a:prstGeom prst="rect">
            <a:avLst/>
          </a:prstGeom>
          <a:noFill/>
          <a:ln w="9525">
            <a:noFill/>
            <a:miter lim="800000"/>
            <a:headEnd/>
            <a:tailEnd/>
          </a:ln>
        </p:spPr>
        <p:txBody>
          <a:bodyPr>
            <a:spAutoFit/>
          </a:bodyPr>
          <a:lstStyle/>
          <a:p>
            <a:pPr>
              <a:spcBef>
                <a:spcPct val="50000"/>
              </a:spcBef>
            </a:pPr>
            <a:r>
              <a:rPr lang="en-US" b="1"/>
              <a:t>- 1 force</a:t>
            </a:r>
          </a:p>
        </p:txBody>
      </p:sp>
      <p:sp>
        <p:nvSpPr>
          <p:cNvPr id="18439" name="Text Box 9"/>
          <p:cNvSpPr txBox="1">
            <a:spLocks noChangeArrowheads="1"/>
          </p:cNvSpPr>
          <p:nvPr/>
        </p:nvSpPr>
        <p:spPr bwMode="auto">
          <a:xfrm>
            <a:off x="6324600" y="1371600"/>
            <a:ext cx="2514600" cy="863600"/>
          </a:xfrm>
          <a:prstGeom prst="rect">
            <a:avLst/>
          </a:prstGeom>
          <a:noFill/>
          <a:ln w="9525">
            <a:solidFill>
              <a:schemeClr val="tx1"/>
            </a:solidFill>
            <a:miter lim="800000"/>
            <a:headEnd/>
            <a:tailEnd/>
          </a:ln>
        </p:spPr>
        <p:txBody>
          <a:bodyPr>
            <a:spAutoFit/>
          </a:bodyPr>
          <a:lstStyle/>
          <a:p>
            <a:pPr>
              <a:spcBef>
                <a:spcPct val="50000"/>
              </a:spcBef>
            </a:pPr>
            <a:r>
              <a:rPr lang="en-US" sz="2000" b="1"/>
              <a:t>Balanced Force</a:t>
            </a:r>
          </a:p>
          <a:p>
            <a:pPr>
              <a:spcBef>
                <a:spcPct val="50000"/>
              </a:spcBef>
            </a:pPr>
            <a:r>
              <a:rPr lang="en-US" sz="2000" b="1"/>
              <a:t>Net force = 0</a:t>
            </a:r>
          </a:p>
        </p:txBody>
      </p:sp>
      <p:sp>
        <p:nvSpPr>
          <p:cNvPr id="18440" name="Line 10"/>
          <p:cNvSpPr>
            <a:spLocks noChangeShapeType="1"/>
          </p:cNvSpPr>
          <p:nvPr/>
        </p:nvSpPr>
        <p:spPr bwMode="auto">
          <a:xfrm>
            <a:off x="1143000" y="3200400"/>
            <a:ext cx="1981200" cy="0"/>
          </a:xfrm>
          <a:prstGeom prst="line">
            <a:avLst/>
          </a:prstGeom>
          <a:noFill/>
          <a:ln w="9525">
            <a:solidFill>
              <a:schemeClr val="tx1"/>
            </a:solidFill>
            <a:round/>
            <a:headEnd/>
            <a:tailEnd type="triangle" w="med" len="med"/>
          </a:ln>
        </p:spPr>
        <p:txBody>
          <a:bodyPr/>
          <a:lstStyle/>
          <a:p>
            <a:endParaRPr lang="en-US"/>
          </a:p>
        </p:txBody>
      </p:sp>
      <p:sp>
        <p:nvSpPr>
          <p:cNvPr id="18441" name="Line 11"/>
          <p:cNvSpPr>
            <a:spLocks noChangeShapeType="1"/>
          </p:cNvSpPr>
          <p:nvPr/>
        </p:nvSpPr>
        <p:spPr bwMode="auto">
          <a:xfrm flipH="1">
            <a:off x="3810000" y="3200400"/>
            <a:ext cx="2133600" cy="0"/>
          </a:xfrm>
          <a:prstGeom prst="line">
            <a:avLst/>
          </a:prstGeom>
          <a:noFill/>
          <a:ln w="9525">
            <a:solidFill>
              <a:schemeClr val="tx1"/>
            </a:solidFill>
            <a:round/>
            <a:headEnd/>
            <a:tailEnd type="triangle" w="med" len="med"/>
          </a:ln>
        </p:spPr>
        <p:txBody>
          <a:bodyPr/>
          <a:lstStyle/>
          <a:p>
            <a:endParaRPr lang="en-US"/>
          </a:p>
        </p:txBody>
      </p:sp>
      <p:sp>
        <p:nvSpPr>
          <p:cNvPr id="18442" name="Text Box 12"/>
          <p:cNvSpPr txBox="1">
            <a:spLocks noChangeArrowheads="1"/>
          </p:cNvSpPr>
          <p:nvPr/>
        </p:nvSpPr>
        <p:spPr bwMode="auto">
          <a:xfrm>
            <a:off x="1295400" y="3352800"/>
            <a:ext cx="1371600" cy="457200"/>
          </a:xfrm>
          <a:prstGeom prst="rect">
            <a:avLst/>
          </a:prstGeom>
          <a:noFill/>
          <a:ln w="9525">
            <a:noFill/>
            <a:miter lim="800000"/>
            <a:headEnd/>
            <a:tailEnd/>
          </a:ln>
        </p:spPr>
        <p:txBody>
          <a:bodyPr>
            <a:spAutoFit/>
          </a:bodyPr>
          <a:lstStyle/>
          <a:p>
            <a:pPr>
              <a:spcBef>
                <a:spcPct val="50000"/>
              </a:spcBef>
            </a:pPr>
            <a:r>
              <a:rPr lang="en-US" b="1"/>
              <a:t>+ 1 force</a:t>
            </a:r>
          </a:p>
        </p:txBody>
      </p:sp>
      <p:sp>
        <p:nvSpPr>
          <p:cNvPr id="18443" name="Text Box 13"/>
          <p:cNvSpPr txBox="1">
            <a:spLocks noChangeArrowheads="1"/>
          </p:cNvSpPr>
          <p:nvPr/>
        </p:nvSpPr>
        <p:spPr bwMode="auto">
          <a:xfrm>
            <a:off x="4038600" y="3352800"/>
            <a:ext cx="1676400" cy="457200"/>
          </a:xfrm>
          <a:prstGeom prst="rect">
            <a:avLst/>
          </a:prstGeom>
          <a:noFill/>
          <a:ln w="9525">
            <a:noFill/>
            <a:miter lim="800000"/>
            <a:headEnd/>
            <a:tailEnd/>
          </a:ln>
        </p:spPr>
        <p:txBody>
          <a:bodyPr>
            <a:spAutoFit/>
          </a:bodyPr>
          <a:lstStyle/>
          <a:p>
            <a:pPr>
              <a:spcBef>
                <a:spcPct val="50000"/>
              </a:spcBef>
            </a:pPr>
            <a:r>
              <a:rPr lang="en-US" b="1"/>
              <a:t>- 2 force</a:t>
            </a:r>
          </a:p>
        </p:txBody>
      </p:sp>
      <p:sp>
        <p:nvSpPr>
          <p:cNvPr id="18444" name="Text Box 14"/>
          <p:cNvSpPr txBox="1">
            <a:spLocks noChangeArrowheads="1"/>
          </p:cNvSpPr>
          <p:nvPr/>
        </p:nvSpPr>
        <p:spPr bwMode="auto">
          <a:xfrm>
            <a:off x="6477000" y="2895600"/>
            <a:ext cx="1981200" cy="457200"/>
          </a:xfrm>
          <a:prstGeom prst="rect">
            <a:avLst/>
          </a:prstGeom>
          <a:noFill/>
          <a:ln w="9525">
            <a:noFill/>
            <a:miter lim="800000"/>
            <a:headEnd/>
            <a:tailEnd/>
          </a:ln>
        </p:spPr>
        <p:txBody>
          <a:bodyPr>
            <a:spAutoFit/>
          </a:bodyPr>
          <a:lstStyle/>
          <a:p>
            <a:pPr>
              <a:spcBef>
                <a:spcPct val="50000"/>
              </a:spcBef>
            </a:pPr>
            <a:endParaRPr lang="en-US"/>
          </a:p>
        </p:txBody>
      </p:sp>
      <p:sp>
        <p:nvSpPr>
          <p:cNvPr id="18445" name="Text Box 15"/>
          <p:cNvSpPr txBox="1">
            <a:spLocks noChangeArrowheads="1"/>
          </p:cNvSpPr>
          <p:nvPr/>
        </p:nvSpPr>
        <p:spPr bwMode="auto">
          <a:xfrm>
            <a:off x="6324600" y="2971800"/>
            <a:ext cx="2514600" cy="863600"/>
          </a:xfrm>
          <a:prstGeom prst="rect">
            <a:avLst/>
          </a:prstGeom>
          <a:noFill/>
          <a:ln w="9525">
            <a:solidFill>
              <a:schemeClr val="tx1"/>
            </a:solidFill>
            <a:miter lim="800000"/>
            <a:headEnd/>
            <a:tailEnd/>
          </a:ln>
        </p:spPr>
        <p:txBody>
          <a:bodyPr>
            <a:spAutoFit/>
          </a:bodyPr>
          <a:lstStyle/>
          <a:p>
            <a:pPr>
              <a:spcBef>
                <a:spcPct val="50000"/>
              </a:spcBef>
            </a:pPr>
            <a:r>
              <a:rPr lang="en-US" sz="2000" b="1"/>
              <a:t>Unbalanced Force</a:t>
            </a:r>
          </a:p>
          <a:p>
            <a:pPr>
              <a:spcBef>
                <a:spcPct val="50000"/>
              </a:spcBef>
            </a:pPr>
            <a:r>
              <a:rPr lang="en-US" sz="2000" b="1"/>
              <a:t>Net force = -1</a:t>
            </a:r>
          </a:p>
        </p:txBody>
      </p:sp>
      <p:sp>
        <p:nvSpPr>
          <p:cNvPr id="18446" name="Line 16"/>
          <p:cNvSpPr>
            <a:spLocks noChangeShapeType="1"/>
          </p:cNvSpPr>
          <p:nvPr/>
        </p:nvSpPr>
        <p:spPr bwMode="auto">
          <a:xfrm>
            <a:off x="1143000" y="4648200"/>
            <a:ext cx="1905000" cy="0"/>
          </a:xfrm>
          <a:prstGeom prst="line">
            <a:avLst/>
          </a:prstGeom>
          <a:noFill/>
          <a:ln w="9525">
            <a:solidFill>
              <a:schemeClr val="tx1"/>
            </a:solidFill>
            <a:round/>
            <a:headEnd/>
            <a:tailEnd type="triangle" w="med" len="med"/>
          </a:ln>
        </p:spPr>
        <p:txBody>
          <a:bodyPr/>
          <a:lstStyle/>
          <a:p>
            <a:endParaRPr lang="en-US"/>
          </a:p>
        </p:txBody>
      </p:sp>
      <p:sp>
        <p:nvSpPr>
          <p:cNvPr id="18447" name="Line 17"/>
          <p:cNvSpPr>
            <a:spLocks noChangeShapeType="1"/>
          </p:cNvSpPr>
          <p:nvPr/>
        </p:nvSpPr>
        <p:spPr bwMode="auto">
          <a:xfrm>
            <a:off x="1143000" y="5257800"/>
            <a:ext cx="1905000" cy="0"/>
          </a:xfrm>
          <a:prstGeom prst="line">
            <a:avLst/>
          </a:prstGeom>
          <a:noFill/>
          <a:ln w="9525">
            <a:solidFill>
              <a:schemeClr val="tx1"/>
            </a:solidFill>
            <a:round/>
            <a:headEnd/>
            <a:tailEnd type="triangle" w="med" len="med"/>
          </a:ln>
        </p:spPr>
        <p:txBody>
          <a:bodyPr/>
          <a:lstStyle/>
          <a:p>
            <a:endParaRPr lang="en-US"/>
          </a:p>
        </p:txBody>
      </p:sp>
      <p:sp>
        <p:nvSpPr>
          <p:cNvPr id="18448" name="Text Box 18"/>
          <p:cNvSpPr txBox="1">
            <a:spLocks noChangeArrowheads="1"/>
          </p:cNvSpPr>
          <p:nvPr/>
        </p:nvSpPr>
        <p:spPr bwMode="auto">
          <a:xfrm>
            <a:off x="1219200" y="4724400"/>
            <a:ext cx="1447800" cy="457200"/>
          </a:xfrm>
          <a:prstGeom prst="rect">
            <a:avLst/>
          </a:prstGeom>
          <a:noFill/>
          <a:ln w="9525">
            <a:noFill/>
            <a:miter lim="800000"/>
            <a:headEnd/>
            <a:tailEnd/>
          </a:ln>
        </p:spPr>
        <p:txBody>
          <a:bodyPr>
            <a:spAutoFit/>
          </a:bodyPr>
          <a:lstStyle/>
          <a:p>
            <a:pPr>
              <a:spcBef>
                <a:spcPct val="50000"/>
              </a:spcBef>
            </a:pPr>
            <a:r>
              <a:rPr lang="en-US" b="1"/>
              <a:t>+ 1 force</a:t>
            </a:r>
          </a:p>
        </p:txBody>
      </p:sp>
      <p:sp>
        <p:nvSpPr>
          <p:cNvPr id="18449" name="Text Box 19"/>
          <p:cNvSpPr txBox="1">
            <a:spLocks noChangeArrowheads="1"/>
          </p:cNvSpPr>
          <p:nvPr/>
        </p:nvSpPr>
        <p:spPr bwMode="auto">
          <a:xfrm>
            <a:off x="1219200" y="5410200"/>
            <a:ext cx="1600200" cy="457200"/>
          </a:xfrm>
          <a:prstGeom prst="rect">
            <a:avLst/>
          </a:prstGeom>
          <a:noFill/>
          <a:ln w="9525">
            <a:noFill/>
            <a:miter lim="800000"/>
            <a:headEnd/>
            <a:tailEnd/>
          </a:ln>
        </p:spPr>
        <p:txBody>
          <a:bodyPr>
            <a:spAutoFit/>
          </a:bodyPr>
          <a:lstStyle/>
          <a:p>
            <a:pPr>
              <a:spcBef>
                <a:spcPct val="50000"/>
              </a:spcBef>
            </a:pPr>
            <a:r>
              <a:rPr lang="en-US" b="1"/>
              <a:t>+ 1 force</a:t>
            </a:r>
          </a:p>
        </p:txBody>
      </p:sp>
      <p:sp>
        <p:nvSpPr>
          <p:cNvPr id="18450" name="Text Box 20"/>
          <p:cNvSpPr txBox="1">
            <a:spLocks noChangeArrowheads="1"/>
          </p:cNvSpPr>
          <p:nvPr/>
        </p:nvSpPr>
        <p:spPr bwMode="auto">
          <a:xfrm>
            <a:off x="3581400" y="4572000"/>
            <a:ext cx="2362200" cy="863600"/>
          </a:xfrm>
          <a:prstGeom prst="rect">
            <a:avLst/>
          </a:prstGeom>
          <a:noFill/>
          <a:ln w="9525">
            <a:solidFill>
              <a:schemeClr val="tx1"/>
            </a:solidFill>
            <a:miter lim="800000"/>
            <a:headEnd/>
            <a:tailEnd/>
          </a:ln>
        </p:spPr>
        <p:txBody>
          <a:bodyPr>
            <a:spAutoFit/>
          </a:bodyPr>
          <a:lstStyle/>
          <a:p>
            <a:pPr>
              <a:spcBef>
                <a:spcPct val="50000"/>
              </a:spcBef>
            </a:pPr>
            <a:r>
              <a:rPr lang="en-US" sz="2000" b="1"/>
              <a:t>Unbalanced Force</a:t>
            </a:r>
          </a:p>
          <a:p>
            <a:pPr>
              <a:spcBef>
                <a:spcPct val="50000"/>
              </a:spcBef>
            </a:pPr>
            <a:r>
              <a:rPr lang="en-US" sz="2000" b="1"/>
              <a:t>Net force = +2</a:t>
            </a:r>
          </a:p>
        </p:txBody>
      </p:sp>
      <p:pic>
        <p:nvPicPr>
          <p:cNvPr id="18451" name="Picture 22" descr="ant_pushups_hg_clr"/>
          <p:cNvPicPr>
            <a:picLocks noGrp="1" noChangeAspect="1" noChangeArrowheads="1" noCrop="1"/>
          </p:cNvPicPr>
          <p:nvPr>
            <p:ph idx="1"/>
          </p:nvPr>
        </p:nvPicPr>
        <p:blipFill>
          <a:blip r:embed="rId3" cstate="print"/>
          <a:srcRect/>
          <a:stretch>
            <a:fillRect/>
          </a:stretch>
        </p:blipFill>
        <p:spPr>
          <a:xfrm>
            <a:off x="5638800" y="3657600"/>
            <a:ext cx="3333750" cy="2847975"/>
          </a:xfr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5400" dirty="0" smtClean="0"/>
              <a:t>What Is Speed?</a:t>
            </a:r>
          </a:p>
        </p:txBody>
      </p:sp>
      <p:sp>
        <p:nvSpPr>
          <p:cNvPr id="9219" name="Rectangle 3"/>
          <p:cNvSpPr>
            <a:spLocks noGrp="1" noChangeArrowheads="1"/>
          </p:cNvSpPr>
          <p:nvPr>
            <p:ph type="body" sz="half" idx="1"/>
          </p:nvPr>
        </p:nvSpPr>
        <p:spPr>
          <a:xfrm>
            <a:off x="762000" y="1905000"/>
            <a:ext cx="3810000" cy="4038600"/>
          </a:xfrm>
        </p:spPr>
        <p:txBody>
          <a:bodyPr/>
          <a:lstStyle/>
          <a:p>
            <a:pPr marL="0" indent="0" eaLnBrk="1" hangingPunct="1"/>
            <a:r>
              <a:rPr lang="en-US" sz="2000" dirty="0" smtClean="0">
                <a:solidFill>
                  <a:srgbClr val="5F5F5F"/>
                </a:solidFill>
              </a:rPr>
              <a:t>Speed</a:t>
            </a:r>
            <a:r>
              <a:rPr lang="en-US" sz="2000" dirty="0" smtClean="0"/>
              <a:t> is the distance an object travels in a certain amount of time.</a:t>
            </a:r>
          </a:p>
          <a:p>
            <a:pPr marL="0" indent="0" eaLnBrk="1" hangingPunct="1"/>
            <a:endParaRPr lang="en-US" sz="2000" dirty="0" smtClean="0"/>
          </a:p>
          <a:p>
            <a:pPr marL="0" indent="0" eaLnBrk="1" hangingPunct="1"/>
            <a:r>
              <a:rPr lang="en-US" sz="2000" dirty="0" smtClean="0"/>
              <a:t>To calculate speed, you use the following formula:</a:t>
            </a:r>
          </a:p>
          <a:p>
            <a:pPr marL="0" indent="0" eaLnBrk="1" hangingPunct="1"/>
            <a:endParaRPr lang="en-US" sz="2000" dirty="0" smtClean="0"/>
          </a:p>
          <a:p>
            <a:pPr marL="0" indent="0" algn="ctr" eaLnBrk="1" hangingPunct="1"/>
            <a:r>
              <a:rPr lang="en-US" sz="2000" dirty="0" smtClean="0"/>
              <a:t>Speed (s) = </a:t>
            </a:r>
            <a:r>
              <a:rPr lang="en-US" sz="2000" u="sng" dirty="0" smtClean="0"/>
              <a:t>Distance (d)</a:t>
            </a:r>
          </a:p>
          <a:p>
            <a:pPr marL="0" indent="0" eaLnBrk="1" hangingPunct="1"/>
            <a:r>
              <a:rPr lang="en-US" sz="2000" dirty="0" smtClean="0"/>
              <a:t>                         Time (t)</a:t>
            </a:r>
          </a:p>
          <a:p>
            <a:pPr marL="0" indent="0" eaLnBrk="1" hangingPunct="1"/>
            <a:endParaRPr lang="en-US" sz="2000" dirty="0" smtClean="0"/>
          </a:p>
        </p:txBody>
      </p:sp>
      <p:pic>
        <p:nvPicPr>
          <p:cNvPr id="9220" name="Picture 5" descr="driver_race_cart_thumbs_up_hg_clr"/>
          <p:cNvPicPr>
            <a:picLocks noGrp="1" noChangeAspect="1" noChangeArrowheads="1" noCrop="1"/>
          </p:cNvPicPr>
          <p:nvPr>
            <p:ph sz="half" idx="2"/>
          </p:nvPr>
        </p:nvPicPr>
        <p:blipFill>
          <a:blip r:embed="rId3" cstate="print"/>
          <a:srcRect/>
          <a:stretch>
            <a:fillRect/>
          </a:stretch>
        </p:blipFill>
        <p:spPr>
          <a:xfrm>
            <a:off x="5181600" y="2057400"/>
            <a:ext cx="3333750" cy="280035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5400" smtClean="0"/>
              <a:t>Inertia</a:t>
            </a:r>
          </a:p>
        </p:txBody>
      </p:sp>
      <p:sp>
        <p:nvSpPr>
          <p:cNvPr id="19459" name="Rectangle 3"/>
          <p:cNvSpPr>
            <a:spLocks noGrp="1" noChangeArrowheads="1"/>
          </p:cNvSpPr>
          <p:nvPr>
            <p:ph type="body" sz="half" idx="1"/>
          </p:nvPr>
        </p:nvSpPr>
        <p:spPr>
          <a:xfrm>
            <a:off x="4953000" y="1219200"/>
            <a:ext cx="3810000" cy="4953000"/>
          </a:xfrm>
        </p:spPr>
        <p:txBody>
          <a:bodyPr/>
          <a:lstStyle/>
          <a:p>
            <a:pPr marL="0" indent="0" eaLnBrk="1" hangingPunct="1"/>
            <a:r>
              <a:rPr lang="en-US" sz="2000" smtClean="0"/>
              <a:t>Inertia is the tendency of an object to resist any change in motion.  Put in another way, if an object is moving, it will keep moving until an outside force acts on it. </a:t>
            </a:r>
          </a:p>
          <a:p>
            <a:pPr marL="0" indent="0" eaLnBrk="1" hangingPunct="1"/>
            <a:endParaRPr lang="en-US" sz="2000" smtClean="0"/>
          </a:p>
          <a:p>
            <a:pPr marL="0" indent="0" eaLnBrk="1" hangingPunct="1"/>
            <a:r>
              <a:rPr lang="en-US" sz="2000" smtClean="0"/>
              <a:t>Inertia is related to mass:  the greater the mass of an object, the greater its inertia.</a:t>
            </a:r>
          </a:p>
        </p:txBody>
      </p:sp>
      <p:pic>
        <p:nvPicPr>
          <p:cNvPr id="19460" name="Picture 5" descr="big_rig_driving_smoke_stack_hg_clr"/>
          <p:cNvPicPr>
            <a:picLocks noGrp="1" noChangeAspect="1" noChangeArrowheads="1" noCrop="1"/>
          </p:cNvPicPr>
          <p:nvPr>
            <p:ph sz="half" idx="2"/>
          </p:nvPr>
        </p:nvPicPr>
        <p:blipFill>
          <a:blip r:embed="rId3" cstate="print"/>
          <a:srcRect/>
          <a:stretch>
            <a:fillRect/>
          </a:stretch>
        </p:blipFill>
        <p:spPr>
          <a:xfrm>
            <a:off x="609600" y="1600200"/>
            <a:ext cx="4038600" cy="3727450"/>
          </a:xfr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5400" smtClean="0"/>
              <a:t>Newton’s 1</a:t>
            </a:r>
            <a:r>
              <a:rPr lang="en-US" sz="5400" baseline="30000" smtClean="0"/>
              <a:t>st</a:t>
            </a:r>
            <a:r>
              <a:rPr lang="en-US" sz="5400" smtClean="0"/>
              <a:t> Law of Motion</a:t>
            </a:r>
          </a:p>
        </p:txBody>
      </p:sp>
      <p:sp>
        <p:nvSpPr>
          <p:cNvPr id="20483" name="Rectangle 3"/>
          <p:cNvSpPr>
            <a:spLocks noGrp="1" noChangeArrowheads="1"/>
          </p:cNvSpPr>
          <p:nvPr>
            <p:ph type="body" sz="half" idx="1"/>
          </p:nvPr>
        </p:nvSpPr>
        <p:spPr>
          <a:xfrm>
            <a:off x="152400" y="1371600"/>
            <a:ext cx="4876800" cy="4953000"/>
          </a:xfrm>
        </p:spPr>
        <p:txBody>
          <a:bodyPr/>
          <a:lstStyle/>
          <a:p>
            <a:pPr marL="0" indent="0" eaLnBrk="1" hangingPunct="1">
              <a:lnSpc>
                <a:spcPct val="80000"/>
              </a:lnSpc>
            </a:pPr>
            <a:endParaRPr lang="en-US" sz="1800" dirty="0" smtClean="0"/>
          </a:p>
          <a:p>
            <a:pPr marL="0" indent="0" eaLnBrk="1" hangingPunct="1">
              <a:lnSpc>
                <a:spcPct val="80000"/>
              </a:lnSpc>
            </a:pPr>
            <a:r>
              <a:rPr lang="en-US" sz="2000" dirty="0" smtClean="0">
                <a:solidFill>
                  <a:srgbClr val="5F5F5F"/>
                </a:solidFill>
              </a:rPr>
              <a:t>Newton’s 1</a:t>
            </a:r>
            <a:r>
              <a:rPr lang="en-US" sz="2000" baseline="30000" dirty="0" smtClean="0">
                <a:solidFill>
                  <a:srgbClr val="5F5F5F"/>
                </a:solidFill>
              </a:rPr>
              <a:t>st</a:t>
            </a:r>
            <a:r>
              <a:rPr lang="en-US" sz="2000" dirty="0" smtClean="0">
                <a:solidFill>
                  <a:srgbClr val="5F5F5F"/>
                </a:solidFill>
              </a:rPr>
              <a:t> Law</a:t>
            </a:r>
            <a:r>
              <a:rPr lang="en-US" sz="2000" dirty="0" smtClean="0"/>
              <a:t> is also known as the law of inertia.  It says:</a:t>
            </a:r>
          </a:p>
          <a:p>
            <a:pPr marL="0" indent="0" eaLnBrk="1" hangingPunct="1">
              <a:lnSpc>
                <a:spcPct val="80000"/>
              </a:lnSpc>
            </a:pPr>
            <a:endParaRPr lang="en-US" sz="2000" dirty="0" smtClean="0"/>
          </a:p>
          <a:p>
            <a:pPr marL="0" indent="0" eaLnBrk="1" hangingPunct="1">
              <a:lnSpc>
                <a:spcPct val="80000"/>
              </a:lnSpc>
            </a:pPr>
            <a:r>
              <a:rPr lang="en-US" sz="2000" i="1" dirty="0" smtClean="0"/>
              <a:t>An object in motion will stay in motion, and an object at rest will stay at rest, unless acted upon by an outside force.</a:t>
            </a:r>
          </a:p>
          <a:p>
            <a:pPr marL="0" indent="0" eaLnBrk="1" hangingPunct="1">
              <a:lnSpc>
                <a:spcPct val="80000"/>
              </a:lnSpc>
            </a:pPr>
            <a:endParaRPr lang="en-US" sz="2000" i="1" dirty="0" smtClean="0"/>
          </a:p>
          <a:p>
            <a:pPr marL="0" indent="0" eaLnBrk="1" hangingPunct="1">
              <a:lnSpc>
                <a:spcPct val="80000"/>
              </a:lnSpc>
            </a:pPr>
            <a:r>
              <a:rPr lang="en-US" sz="2000" dirty="0" smtClean="0"/>
              <a:t>Example:  if you are approaching a fence on a running horse, and the horse suddenly stops, you will keep going forward over the horse’s head unless you are wearing a seatbelt!  (I don’t care who you are – that’s funny!)</a:t>
            </a:r>
          </a:p>
        </p:txBody>
      </p:sp>
      <p:pic>
        <p:nvPicPr>
          <p:cNvPr id="20484" name="Picture 5" descr="cowboy_riding_horse_fast_hg_clr"/>
          <p:cNvPicPr>
            <a:picLocks noGrp="1" noChangeAspect="1" noChangeArrowheads="1" noCrop="1"/>
          </p:cNvPicPr>
          <p:nvPr>
            <p:ph sz="half" idx="2"/>
          </p:nvPr>
        </p:nvPicPr>
        <p:blipFill>
          <a:blip r:embed="rId3" cstate="print"/>
          <a:srcRect/>
          <a:stretch>
            <a:fillRect/>
          </a:stretch>
        </p:blipFill>
        <p:spPr>
          <a:xfrm>
            <a:off x="5410200" y="1981200"/>
            <a:ext cx="3333750" cy="3333750"/>
          </a:xfr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Inertia</a:t>
            </a:r>
          </a:p>
        </p:txBody>
      </p:sp>
      <p:sp>
        <p:nvSpPr>
          <p:cNvPr id="41987" name="Rectangle 3"/>
          <p:cNvSpPr>
            <a:spLocks noGrp="1" noChangeArrowheads="1"/>
          </p:cNvSpPr>
          <p:nvPr>
            <p:ph type="body" idx="1"/>
          </p:nvPr>
        </p:nvSpPr>
        <p:spPr/>
        <p:txBody>
          <a:bodyPr/>
          <a:lstStyle/>
          <a:p>
            <a:pPr eaLnBrk="1" hangingPunct="1"/>
            <a:endParaRPr lang="en-US" smtClean="0"/>
          </a:p>
          <a:p>
            <a:pPr eaLnBrk="1" hangingPunct="1"/>
            <a:r>
              <a:rPr lang="en-US" smtClean="0"/>
              <a:t>What does a seat belt do for us,</a:t>
            </a:r>
          </a:p>
          <a:p>
            <a:pPr eaLnBrk="1" hangingPunct="1"/>
            <a:r>
              <a:rPr lang="en-US" smtClean="0"/>
              <a:t>in terms of inertia?</a:t>
            </a:r>
          </a:p>
          <a:p>
            <a:pPr eaLnBrk="1" hangingPunct="1"/>
            <a:endParaRPr lang="en-US" smtClean="0"/>
          </a:p>
          <a:p>
            <a:pPr eaLnBrk="1" hangingPunct="1"/>
            <a:endParaRPr lang="en-US" smtClean="0"/>
          </a:p>
          <a:p>
            <a:pPr eaLnBrk="1" hangingPunct="1"/>
            <a:r>
              <a:rPr lang="en-US" smtClean="0"/>
              <a:t>-it helps us OVERCOME inertia!</a:t>
            </a:r>
          </a:p>
        </p:txBody>
      </p:sp>
      <p:pic>
        <p:nvPicPr>
          <p:cNvPr id="21508" name="Picture 5" descr="lady_driving_w_seat_belt_hg_clr"/>
          <p:cNvPicPr>
            <a:picLocks noChangeAspect="1" noChangeArrowheads="1" noCrop="1"/>
          </p:cNvPicPr>
          <p:nvPr/>
        </p:nvPicPr>
        <p:blipFill>
          <a:blip r:embed="rId3" cstate="print"/>
          <a:srcRect/>
          <a:stretch>
            <a:fillRect/>
          </a:stretch>
        </p:blipFill>
        <p:spPr bwMode="auto">
          <a:xfrm>
            <a:off x="5715000" y="2133600"/>
            <a:ext cx="2657475" cy="3333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1987">
                                            <p:txEl>
                                              <p:pRg st="5" end="5"/>
                                            </p:txEl>
                                          </p:spTgt>
                                        </p:tgtEl>
                                        <p:attrNameLst>
                                          <p:attrName>style.visibility</p:attrName>
                                        </p:attrNameLst>
                                      </p:cBhvr>
                                      <p:to>
                                        <p:strVal val="visible"/>
                                      </p:to>
                                    </p:set>
                                    <p:anim calcmode="lin" valueType="num">
                                      <p:cBhvr>
                                        <p:cTn id="7" dur="500" fill="hold"/>
                                        <p:tgtEl>
                                          <p:spTgt spid="41987">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987">
                                            <p:txEl>
                                              <p:pRg st="5" end="5"/>
                                            </p:txEl>
                                          </p:spTgt>
                                        </p:tgtEl>
                                        <p:attrNameLst>
                                          <p:attrName>ppt_y</p:attrName>
                                        </p:attrNameLst>
                                      </p:cBhvr>
                                      <p:tavLst>
                                        <p:tav tm="0">
                                          <p:val>
                                            <p:strVal val="#ppt_y"/>
                                          </p:val>
                                        </p:tav>
                                        <p:tav tm="100000">
                                          <p:val>
                                            <p:strVal val="#ppt_y"/>
                                          </p:val>
                                        </p:tav>
                                      </p:tavLst>
                                    </p:anim>
                                    <p:anim calcmode="lin" valueType="num">
                                      <p:cBhvr>
                                        <p:cTn id="9" dur="500" fill="hold"/>
                                        <p:tgtEl>
                                          <p:spTgt spid="41987">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987">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981200"/>
            <a:ext cx="8229600" cy="2819400"/>
          </a:xfrm>
        </p:spPr>
        <p:txBody>
          <a:bodyPr/>
          <a:lstStyle/>
          <a:p>
            <a:pPr eaLnBrk="1" hangingPunct="1"/>
            <a:r>
              <a:rPr lang="en-US" sz="9600" dirty="0" smtClean="0"/>
              <a:t>     The End!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5400" smtClean="0"/>
              <a:t>Speed Math Problem</a:t>
            </a:r>
          </a:p>
        </p:txBody>
      </p:sp>
      <p:sp>
        <p:nvSpPr>
          <p:cNvPr id="10243" name="Rectangle 3"/>
          <p:cNvSpPr>
            <a:spLocks noGrp="1" noChangeArrowheads="1"/>
          </p:cNvSpPr>
          <p:nvPr>
            <p:ph type="body" sz="half" idx="1"/>
          </p:nvPr>
        </p:nvSpPr>
        <p:spPr>
          <a:xfrm>
            <a:off x="4343400" y="1447800"/>
            <a:ext cx="4495800" cy="1447800"/>
          </a:xfrm>
        </p:spPr>
        <p:txBody>
          <a:bodyPr/>
          <a:lstStyle/>
          <a:p>
            <a:pPr marL="0" indent="0" eaLnBrk="1" hangingPunct="1"/>
            <a:endParaRPr lang="en-US" sz="2000" dirty="0" smtClean="0"/>
          </a:p>
          <a:p>
            <a:pPr marL="0" indent="0" eaLnBrk="1" hangingPunct="1"/>
            <a:r>
              <a:rPr lang="en-US" sz="2000" dirty="0" smtClean="0"/>
              <a:t>Suppose you ran 2 km in 10 min.  What is your speed?</a:t>
            </a:r>
          </a:p>
          <a:p>
            <a:pPr marL="0" indent="0" eaLnBrk="1" hangingPunct="1"/>
            <a:endParaRPr lang="en-US" sz="2000" dirty="0" smtClean="0"/>
          </a:p>
          <a:p>
            <a:pPr marL="0" indent="0" eaLnBrk="1" hangingPunct="1"/>
            <a:r>
              <a:rPr lang="en-US" sz="2000" dirty="0" smtClean="0"/>
              <a:t>	</a:t>
            </a:r>
          </a:p>
        </p:txBody>
      </p:sp>
      <p:pic>
        <p:nvPicPr>
          <p:cNvPr id="10244" name="Picture 5" descr="race_car_laps_hg_wht"/>
          <p:cNvPicPr>
            <a:picLocks noGrp="1" noChangeAspect="1" noChangeArrowheads="1" noCrop="1"/>
          </p:cNvPicPr>
          <p:nvPr>
            <p:ph sz="half" idx="2"/>
          </p:nvPr>
        </p:nvPicPr>
        <p:blipFill>
          <a:blip r:embed="rId3" cstate="print"/>
          <a:srcRect/>
          <a:stretch>
            <a:fillRect/>
          </a:stretch>
        </p:blipFill>
        <p:spPr>
          <a:xfrm>
            <a:off x="304800" y="2286000"/>
            <a:ext cx="4114800" cy="2468563"/>
          </a:xfrm>
          <a:noFill/>
        </p:spPr>
      </p:pic>
      <p:sp>
        <p:nvSpPr>
          <p:cNvPr id="5" name="TextBox 4"/>
          <p:cNvSpPr txBox="1"/>
          <p:nvPr/>
        </p:nvSpPr>
        <p:spPr>
          <a:xfrm>
            <a:off x="4724400" y="3505200"/>
            <a:ext cx="3733800" cy="707886"/>
          </a:xfrm>
          <a:prstGeom prst="rect">
            <a:avLst/>
          </a:prstGeom>
          <a:noFill/>
        </p:spPr>
        <p:txBody>
          <a:bodyPr wrap="square" rtlCol="0">
            <a:spAutoFit/>
          </a:bodyPr>
          <a:lstStyle/>
          <a:p>
            <a:pPr marL="0" indent="0" eaLnBrk="1" hangingPunct="1"/>
            <a:r>
              <a:rPr lang="en-US" sz="2000" dirty="0" smtClean="0">
                <a:latin typeface="Arial Black" pitchFamily="34" charset="0"/>
              </a:rPr>
              <a:t>S = </a:t>
            </a:r>
            <a:r>
              <a:rPr lang="en-US" sz="2000" u="sng" dirty="0" smtClean="0">
                <a:latin typeface="Arial Black" pitchFamily="34" charset="0"/>
              </a:rPr>
              <a:t>2 km</a:t>
            </a:r>
            <a:r>
              <a:rPr lang="en-US" sz="2000" dirty="0" smtClean="0">
                <a:latin typeface="Arial Black" pitchFamily="34" charset="0"/>
              </a:rPr>
              <a:t>  =  0.2 km/min</a:t>
            </a:r>
          </a:p>
          <a:p>
            <a:pPr marL="0" indent="0" eaLnBrk="1" hangingPunct="1"/>
            <a:r>
              <a:rPr lang="en-US" sz="2000" dirty="0" smtClean="0">
                <a:latin typeface="Arial Black" pitchFamily="34" charset="0"/>
              </a:rPr>
              <a:t>     10 min</a:t>
            </a:r>
          </a:p>
        </p:txBody>
      </p:sp>
    </p:spTree>
  </p:cSld>
  <p:clrMapOvr>
    <a:masterClrMapping/>
  </p:clrMapOvr>
  <p:transition spd="med"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Problem</a:t>
            </a:r>
            <a:endParaRPr lang="en-US" dirty="0"/>
          </a:p>
        </p:txBody>
      </p:sp>
      <p:sp>
        <p:nvSpPr>
          <p:cNvPr id="3" name="Content Placeholder 2"/>
          <p:cNvSpPr>
            <a:spLocks noGrp="1"/>
          </p:cNvSpPr>
          <p:nvPr>
            <p:ph sz="half" idx="1"/>
          </p:nvPr>
        </p:nvSpPr>
        <p:spPr>
          <a:xfrm>
            <a:off x="152400" y="1371600"/>
            <a:ext cx="7696200" cy="4343400"/>
          </a:xfrm>
        </p:spPr>
        <p:txBody>
          <a:bodyPr/>
          <a:lstStyle/>
          <a:p>
            <a:pPr marL="0" indent="0"/>
            <a:r>
              <a:rPr lang="en-US" dirty="0" smtClean="0"/>
              <a:t>What is the speed of a car traveling 144 km in 2 hours?</a:t>
            </a:r>
          </a:p>
          <a:p>
            <a:pPr marL="0" indent="0"/>
            <a:endParaRPr lang="en-US" dirty="0" smtClean="0"/>
          </a:p>
          <a:p>
            <a:pPr marL="0" indent="0"/>
            <a:r>
              <a:rPr lang="en-US" dirty="0" smtClean="0"/>
              <a:t>________________ km/h</a:t>
            </a:r>
          </a:p>
          <a:p>
            <a:pPr marL="0" indent="0"/>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3200" dirty="0" smtClean="0"/>
              <a:t>Speed = </a:t>
            </a:r>
            <a:r>
              <a:rPr lang="en-US" sz="3200" u="sng" dirty="0" smtClean="0"/>
              <a:t>Distance </a:t>
            </a:r>
            <a:endParaRPr lang="en-US" sz="3200" dirty="0" smtClean="0"/>
          </a:p>
          <a:p>
            <a:pPr marL="0" indent="0"/>
            <a:r>
              <a:rPr lang="en-US" sz="3200" dirty="0" smtClean="0"/>
              <a:t>		     Time</a:t>
            </a:r>
          </a:p>
          <a:p>
            <a:pPr marL="457200" indent="-457200">
              <a:buFont typeface="Arial" panose="020B0604020202020204" pitchFamily="34" charset="0"/>
              <a:buChar char="•"/>
            </a:pPr>
            <a:r>
              <a:rPr lang="en-US" sz="3200" u="sng" dirty="0" smtClean="0"/>
              <a:t>144 km  </a:t>
            </a:r>
            <a:r>
              <a:rPr lang="en-US" sz="3200" dirty="0" smtClean="0"/>
              <a:t>=  72 km/h</a:t>
            </a:r>
          </a:p>
          <a:p>
            <a:pPr marL="0" indent="0"/>
            <a:r>
              <a:rPr lang="en-US" sz="3200" dirty="0"/>
              <a:t> </a:t>
            </a:r>
            <a:r>
              <a:rPr lang="en-US" sz="3200" dirty="0" smtClean="0"/>
              <a:t>    2 hours</a:t>
            </a:r>
          </a:p>
          <a:p>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457200" y="1828800"/>
            <a:ext cx="8382000" cy="2743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242" name="Picture 2" descr="g1"/>
          <p:cNvPicPr>
            <a:picLocks noChangeAspect="1" noChangeArrowheads="1"/>
          </p:cNvPicPr>
          <p:nvPr/>
        </p:nvPicPr>
        <p:blipFill>
          <a:blip r:embed="rId2">
            <a:extLst>
              <a:ext uri="{28A0092B-C50C-407E-A947-70E740481C1C}">
                <a14:useLocalDpi xmlns:a14="http://schemas.microsoft.com/office/drawing/2010/main" val="0"/>
              </a:ext>
            </a:extLst>
          </a:blip>
          <a:srcRect l="52213" t="44508"/>
          <a:stretch>
            <a:fillRect/>
          </a:stretch>
        </p:blipFill>
        <p:spPr bwMode="auto">
          <a:xfrm>
            <a:off x="990600" y="1905000"/>
            <a:ext cx="71628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title"/>
          </p:nvPr>
        </p:nvSpPr>
        <p:spPr/>
        <p:txBody>
          <a:bodyPr/>
          <a:lstStyle/>
          <a:p>
            <a:r>
              <a:rPr lang="en-US" altLang="en-US" sz="4000" b="1"/>
              <a:t>Calculating Speed</a:t>
            </a:r>
            <a:br>
              <a:rPr lang="en-US" altLang="en-US" sz="4000" b="1"/>
            </a:br>
            <a:r>
              <a:rPr lang="en-US" altLang="en-US" sz="3600" i="1"/>
              <a:t>Given Distance &amp; Time</a:t>
            </a:r>
          </a:p>
        </p:txBody>
      </p:sp>
      <p:sp>
        <p:nvSpPr>
          <p:cNvPr id="10245" name="Text Box 5"/>
          <p:cNvSpPr txBox="1">
            <a:spLocks noChangeArrowheads="1"/>
          </p:cNvSpPr>
          <p:nvPr/>
        </p:nvSpPr>
        <p:spPr bwMode="auto">
          <a:xfrm>
            <a:off x="1600200" y="4876800"/>
            <a:ext cx="6172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tx2"/>
                </a:solidFill>
              </a:rPr>
              <a:t>Divide Distance by Time</a:t>
            </a:r>
          </a:p>
          <a:p>
            <a:pPr algn="ctr">
              <a:spcBef>
                <a:spcPct val="50000"/>
              </a:spcBef>
            </a:pPr>
            <a:r>
              <a:rPr lang="en-US" altLang="en-US" sz="2400">
                <a:solidFill>
                  <a:schemeClr val="tx2"/>
                </a:solidFill>
              </a:rPr>
              <a:t>Distance ÷ Time = Speed</a:t>
            </a:r>
          </a:p>
          <a:p>
            <a:pPr algn="ctr">
              <a:spcBef>
                <a:spcPct val="50000"/>
              </a:spcBef>
            </a:pPr>
            <a:r>
              <a:rPr lang="en-US" altLang="en-US" sz="2400">
                <a:solidFill>
                  <a:schemeClr val="tx2"/>
                </a:solidFill>
              </a:rPr>
              <a:t>Speed = Distance </a:t>
            </a:r>
            <a:r>
              <a:rPr lang="en-US" altLang="en-US" sz="2400">
                <a:solidFill>
                  <a:schemeClr val="tx2"/>
                </a:solidFill>
                <a:cs typeface="Arial" charset="0"/>
              </a:rPr>
              <a:t>÷ Time</a:t>
            </a:r>
          </a:p>
        </p:txBody>
      </p:sp>
    </p:spTree>
    <p:extLst>
      <p:ext uri="{BB962C8B-B14F-4D97-AF65-F5344CB8AC3E}">
        <p14:creationId xmlns:p14="http://schemas.microsoft.com/office/powerpoint/2010/main" val="1116944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ChangeArrowheads="1"/>
          </p:cNvSpPr>
          <p:nvPr/>
        </p:nvSpPr>
        <p:spPr bwMode="auto">
          <a:xfrm>
            <a:off x="685800" y="1905000"/>
            <a:ext cx="7924800" cy="2590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098" name="Picture 2" descr="g1"/>
          <p:cNvPicPr>
            <a:picLocks noChangeAspect="1" noChangeArrowheads="1"/>
          </p:cNvPicPr>
          <p:nvPr/>
        </p:nvPicPr>
        <p:blipFill>
          <a:blip r:embed="rId2">
            <a:extLst>
              <a:ext uri="{28A0092B-C50C-407E-A947-70E740481C1C}">
                <a14:useLocalDpi xmlns:a14="http://schemas.microsoft.com/office/drawing/2010/main" val="0"/>
              </a:ext>
            </a:extLst>
          </a:blip>
          <a:srcRect r="38776" b="52632"/>
          <a:stretch>
            <a:fillRect/>
          </a:stretch>
        </p:blipFill>
        <p:spPr bwMode="auto">
          <a:xfrm>
            <a:off x="1219200" y="2590800"/>
            <a:ext cx="67818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p:txBody>
          <a:bodyPr/>
          <a:lstStyle/>
          <a:p>
            <a:r>
              <a:rPr lang="en-US" altLang="en-US" sz="4000" b="1"/>
              <a:t>Calculating Distance</a:t>
            </a:r>
            <a:br>
              <a:rPr lang="en-US" altLang="en-US" sz="4000" b="1"/>
            </a:br>
            <a:r>
              <a:rPr lang="en-US" altLang="en-US" sz="3600" i="1"/>
              <a:t>Given Speed &amp; Time</a:t>
            </a:r>
          </a:p>
        </p:txBody>
      </p:sp>
      <p:sp>
        <p:nvSpPr>
          <p:cNvPr id="4100" name="Text Box 4"/>
          <p:cNvSpPr txBox="1">
            <a:spLocks noChangeArrowheads="1"/>
          </p:cNvSpPr>
          <p:nvPr/>
        </p:nvSpPr>
        <p:spPr bwMode="auto">
          <a:xfrm>
            <a:off x="1752600" y="4953000"/>
            <a:ext cx="556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4101" name="Text Box 5"/>
          <p:cNvSpPr txBox="1">
            <a:spLocks noChangeArrowheads="1"/>
          </p:cNvSpPr>
          <p:nvPr/>
        </p:nvSpPr>
        <p:spPr bwMode="auto">
          <a:xfrm>
            <a:off x="1600200" y="4876800"/>
            <a:ext cx="6172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tx2"/>
                </a:solidFill>
              </a:rPr>
              <a:t>Multiply Speed and Time</a:t>
            </a:r>
          </a:p>
          <a:p>
            <a:pPr algn="ctr">
              <a:spcBef>
                <a:spcPct val="50000"/>
              </a:spcBef>
            </a:pPr>
            <a:r>
              <a:rPr lang="en-US" altLang="en-US" sz="2400">
                <a:solidFill>
                  <a:schemeClr val="tx2"/>
                </a:solidFill>
              </a:rPr>
              <a:t>Distance = Speed X Time</a:t>
            </a:r>
          </a:p>
          <a:p>
            <a:pPr algn="ctr">
              <a:spcBef>
                <a:spcPct val="50000"/>
              </a:spcBef>
            </a:pPr>
            <a:r>
              <a:rPr lang="en-US" altLang="en-US" sz="2400">
                <a:solidFill>
                  <a:schemeClr val="tx2"/>
                </a:solidFill>
              </a:rPr>
              <a:t>Speed X Time = Distance</a:t>
            </a:r>
          </a:p>
        </p:txBody>
      </p:sp>
    </p:spTree>
    <p:extLst>
      <p:ext uri="{BB962C8B-B14F-4D97-AF65-F5344CB8AC3E}">
        <p14:creationId xmlns:p14="http://schemas.microsoft.com/office/powerpoint/2010/main" val="450670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Distance:</a:t>
            </a:r>
            <a:endParaRPr lang="en-US" dirty="0"/>
          </a:p>
        </p:txBody>
      </p:sp>
      <p:sp>
        <p:nvSpPr>
          <p:cNvPr id="3" name="Content Placeholder 2"/>
          <p:cNvSpPr>
            <a:spLocks noGrp="1"/>
          </p:cNvSpPr>
          <p:nvPr>
            <p:ph sz="half" idx="1"/>
          </p:nvPr>
        </p:nvSpPr>
        <p:spPr>
          <a:xfrm>
            <a:off x="152400" y="1371600"/>
            <a:ext cx="7467600" cy="4953000"/>
          </a:xfrm>
        </p:spPr>
        <p:txBody>
          <a:bodyPr/>
          <a:lstStyle/>
          <a:p>
            <a:pPr marL="457200" indent="-457200">
              <a:buFont typeface="Arial" panose="020B0604020202020204" pitchFamily="34" charset="0"/>
              <a:buChar char="•"/>
            </a:pPr>
            <a:r>
              <a:rPr lang="en-US" dirty="0" smtClean="0"/>
              <a:t>How far can a snail travel at 30 cm/</a:t>
            </a:r>
            <a:r>
              <a:rPr lang="en-US" dirty="0" err="1" smtClean="0"/>
              <a:t>hr</a:t>
            </a:r>
            <a:r>
              <a:rPr lang="en-US" dirty="0" smtClean="0"/>
              <a:t> in 6 hours?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D= S x T =  30 cm/</a:t>
            </a:r>
            <a:r>
              <a:rPr lang="en-US" dirty="0" err="1" smtClean="0"/>
              <a:t>hr</a:t>
            </a:r>
            <a:r>
              <a:rPr lang="en-US" dirty="0" smtClean="0"/>
              <a:t> x 6 hrs.</a:t>
            </a:r>
          </a:p>
          <a:p>
            <a:pPr marL="457200" indent="-457200">
              <a:buFont typeface="Arial" panose="020B0604020202020204" pitchFamily="34" charset="0"/>
              <a:buChar char="•"/>
            </a:pPr>
            <a:r>
              <a:rPr lang="en-US" dirty="0"/>
              <a:t> </a:t>
            </a:r>
            <a:r>
              <a:rPr lang="en-US" dirty="0" smtClean="0"/>
              <a:t>             = 180 cm  </a:t>
            </a:r>
          </a:p>
          <a:p>
            <a:pPr marL="457200" indent="-457200">
              <a:buFont typeface="Arial" panose="020B0604020202020204" pitchFamily="34" charset="0"/>
              <a:buChar char="•"/>
            </a:pPr>
            <a:endParaRPr lang="en-US" dirty="0"/>
          </a:p>
        </p:txBody>
      </p:sp>
      <p:pic>
        <p:nvPicPr>
          <p:cNvPr id="5" name="Picture 2" descr="g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r="38776" b="52632"/>
          <a:stretch>
            <a:fillRect/>
          </a:stretch>
        </p:blipFill>
        <p:spPr bwMode="auto">
          <a:xfrm>
            <a:off x="1066800" y="2362200"/>
            <a:ext cx="5601077" cy="112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4" name="Picture 2" descr="http://fc02.deviantart.net/fs5/i/2004/340/0/1/Smiling_Gary_Painting_by_athenat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3355" y="4571999"/>
            <a:ext cx="3281045" cy="2083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20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Informal Roman"/>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TotalTime>
  <Words>1153</Words>
  <Application>Microsoft Office PowerPoint</Application>
  <PresentationFormat>On-screen Show (4:3)</PresentationFormat>
  <Paragraphs>215</Paragraphs>
  <Slides>33</Slides>
  <Notes>18</Notes>
  <HiddenSlides>5</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Motion; Speed; Velocity; Acceleration</vt:lpstr>
      <vt:lpstr>What Is Motion?</vt:lpstr>
      <vt:lpstr>What Is Speed?</vt:lpstr>
      <vt:lpstr>Speed Math Problem</vt:lpstr>
      <vt:lpstr>Another Problem</vt:lpstr>
      <vt:lpstr>Solution</vt:lpstr>
      <vt:lpstr>Calculating Speed Given Distance &amp; Time</vt:lpstr>
      <vt:lpstr>Calculating Distance Given Speed &amp; Time</vt:lpstr>
      <vt:lpstr>Finding Distance:</vt:lpstr>
      <vt:lpstr>Calculating Time Given Distance and Speed</vt:lpstr>
      <vt:lpstr>Calculating Time </vt:lpstr>
      <vt:lpstr>Ways To Calculate Speed</vt:lpstr>
      <vt:lpstr>Brain Work!!</vt:lpstr>
      <vt:lpstr>Graphing Speed</vt:lpstr>
      <vt:lpstr>Graphing Speed</vt:lpstr>
      <vt:lpstr>Brain work!!</vt:lpstr>
      <vt:lpstr>Graph the following data</vt:lpstr>
      <vt:lpstr>Distance over Time</vt:lpstr>
      <vt:lpstr>Velocity</vt:lpstr>
      <vt:lpstr>Velocity Problem</vt:lpstr>
      <vt:lpstr>Velocity Problem</vt:lpstr>
      <vt:lpstr>Acceleration</vt:lpstr>
      <vt:lpstr>Acceleration</vt:lpstr>
      <vt:lpstr>Acceleration Math Problem</vt:lpstr>
      <vt:lpstr>Acceleration Math Problem</vt:lpstr>
      <vt:lpstr>Acceleration Math Problem</vt:lpstr>
      <vt:lpstr>Homework Assignment</vt:lpstr>
      <vt:lpstr>Forces</vt:lpstr>
      <vt:lpstr>Forces</vt:lpstr>
      <vt:lpstr>Inertia</vt:lpstr>
      <vt:lpstr>Newton’s 1st Law of Motion</vt:lpstr>
      <vt:lpstr>Inertia</vt:lpstr>
      <vt:lpstr>     The End!</vt:lpstr>
    </vt:vector>
  </TitlesOfParts>
  <Company>eclipsed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eclipse</dc:creator>
  <cp:lastModifiedBy>Suzanne Stock</cp:lastModifiedBy>
  <cp:revision>77</cp:revision>
  <dcterms:created xsi:type="dcterms:W3CDTF">2002-03-20T22:50:06Z</dcterms:created>
  <dcterms:modified xsi:type="dcterms:W3CDTF">2014-09-15T16:04:06Z</dcterms:modified>
</cp:coreProperties>
</file>