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sldIdLst>
    <p:sldId id="268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7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86" r:id="rId21"/>
    <p:sldId id="287" r:id="rId22"/>
    <p:sldId id="292" r:id="rId23"/>
    <p:sldId id="293" r:id="rId24"/>
    <p:sldId id="294" r:id="rId25"/>
    <p:sldId id="295" r:id="rId26"/>
    <p:sldId id="296" r:id="rId27"/>
    <p:sldId id="297" r:id="rId28"/>
    <p:sldId id="298" r:id="rId29"/>
    <p:sldId id="299" r:id="rId30"/>
    <p:sldId id="300" r:id="rId31"/>
    <p:sldId id="301" r:id="rId32"/>
    <p:sldId id="302" r:id="rId33"/>
    <p:sldId id="304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36" autoAdjust="0"/>
    <p:restoredTop sz="94654" autoAdjust="0"/>
  </p:normalViewPr>
  <p:slideViewPr>
    <p:cSldViewPr>
      <p:cViewPr varScale="1">
        <p:scale>
          <a:sx n="103" d="100"/>
          <a:sy n="103" d="100"/>
        </p:scale>
        <p:origin x="-276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8F7FB-0834-4F08-B9B3-6EDF009A82D7}" type="datetimeFigureOut">
              <a:rPr lang="en-US" smtClean="0"/>
              <a:pPr/>
              <a:t>12/11/2013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307C7-8F4E-4831-9777-3C77CB85C49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8F7FB-0834-4F08-B9B3-6EDF009A82D7}" type="datetimeFigureOut">
              <a:rPr lang="en-US" smtClean="0"/>
              <a:pPr/>
              <a:t>12/11/2013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307C7-8F4E-4831-9777-3C77CB85C49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8F7FB-0834-4F08-B9B3-6EDF009A82D7}" type="datetimeFigureOut">
              <a:rPr lang="en-US" smtClean="0"/>
              <a:pPr/>
              <a:t>12/11/2013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307C7-8F4E-4831-9777-3C77CB85C49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8F7FB-0834-4F08-B9B3-6EDF009A82D7}" type="datetimeFigureOut">
              <a:rPr lang="en-US" smtClean="0"/>
              <a:pPr/>
              <a:t>12/11/2013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307C7-8F4E-4831-9777-3C77CB85C49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8F7FB-0834-4F08-B9B3-6EDF009A82D7}" type="datetimeFigureOut">
              <a:rPr lang="en-US" smtClean="0"/>
              <a:pPr/>
              <a:t>12/11/2013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F40307C7-8F4E-4831-9777-3C77CB85C49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8F7FB-0834-4F08-B9B3-6EDF009A82D7}" type="datetimeFigureOut">
              <a:rPr lang="en-US" smtClean="0"/>
              <a:pPr/>
              <a:t>12/11/2013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307C7-8F4E-4831-9777-3C77CB85C49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8F7FB-0834-4F08-B9B3-6EDF009A82D7}" type="datetimeFigureOut">
              <a:rPr lang="en-US" smtClean="0"/>
              <a:pPr/>
              <a:t>12/11/2013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307C7-8F4E-4831-9777-3C77CB85C49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8F7FB-0834-4F08-B9B3-6EDF009A82D7}" type="datetimeFigureOut">
              <a:rPr lang="en-US" smtClean="0"/>
              <a:pPr/>
              <a:t>12/11/2013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307C7-8F4E-4831-9777-3C77CB85C49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8F7FB-0834-4F08-B9B3-6EDF009A82D7}" type="datetimeFigureOut">
              <a:rPr lang="en-US" smtClean="0"/>
              <a:pPr/>
              <a:t>12/11/2013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307C7-8F4E-4831-9777-3C77CB85C49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8F7FB-0834-4F08-B9B3-6EDF009A82D7}" type="datetimeFigureOut">
              <a:rPr lang="en-US" smtClean="0"/>
              <a:pPr/>
              <a:t>12/11/2013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307C7-8F4E-4831-9777-3C77CB85C49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8F7FB-0834-4F08-B9B3-6EDF009A82D7}" type="datetimeFigureOut">
              <a:rPr lang="en-US" smtClean="0"/>
              <a:pPr/>
              <a:t>12/11/2013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307C7-8F4E-4831-9777-3C77CB85C49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018F7FB-0834-4F08-B9B3-6EDF009A82D7}" type="datetimeFigureOut">
              <a:rPr lang="en-US" smtClean="0"/>
              <a:pPr/>
              <a:t>12/11/2013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40307C7-8F4E-4831-9777-3C77CB85C49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305800" cy="5867400"/>
          </a:xfrm>
        </p:spPr>
        <p:txBody>
          <a:bodyPr>
            <a:normAutofit fontScale="90000"/>
          </a:bodyPr>
          <a:lstStyle/>
          <a:p>
            <a:pPr algn="l"/>
            <a:r>
              <a:rPr lang="en-US" sz="9600" smtClean="0">
                <a:solidFill>
                  <a:schemeClr val="accent1"/>
                </a:solidFill>
                <a:effectLst/>
                <a:latin typeface="Lucida Handwriting" pitchFamily="66" charset="0"/>
              </a:rPr>
              <a:t>Chapter </a:t>
            </a:r>
            <a:r>
              <a:rPr lang="en-US" sz="9600" smtClean="0">
                <a:solidFill>
                  <a:schemeClr val="accent1"/>
                </a:solidFill>
                <a:effectLst/>
                <a:latin typeface="Lucida Handwriting" pitchFamily="66" charset="0"/>
              </a:rPr>
              <a:t>6-7 </a:t>
            </a:r>
            <a:r>
              <a:rPr lang="en-US" sz="9600" dirty="0" smtClean="0">
                <a:solidFill>
                  <a:schemeClr val="accent1"/>
                </a:solidFill>
                <a:effectLst/>
                <a:latin typeface="Lucida Handwriting" pitchFamily="66" charset="0"/>
              </a:rPr>
              <a:t>Chemistry Final Review</a:t>
            </a:r>
            <a:endParaRPr lang="en-US" sz="9600" dirty="0">
              <a:solidFill>
                <a:schemeClr val="accent1"/>
              </a:solidFill>
              <a:effectLst/>
              <a:latin typeface="Lucida Handwriting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49362"/>
          </a:xfrm>
        </p:spPr>
        <p:txBody>
          <a:bodyPr>
            <a:noAutofit/>
          </a:bodyPr>
          <a:lstStyle/>
          <a:p>
            <a:pPr algn="l"/>
            <a:r>
              <a:rPr lang="en-US" sz="4000" dirty="0" smtClean="0">
                <a:solidFill>
                  <a:schemeClr val="accent1"/>
                </a:solidFill>
                <a:effectLst/>
                <a:latin typeface="Lucida Handwriting" pitchFamily="66" charset="0"/>
              </a:rPr>
              <a:t>Question</a:t>
            </a:r>
            <a:r>
              <a:rPr lang="en-US" sz="4000" dirty="0" smtClean="0">
                <a:solidFill>
                  <a:schemeClr val="accent1"/>
                </a:solidFill>
                <a:latin typeface="Lucida Handwriting" pitchFamily="66" charset="0"/>
              </a:rPr>
              <a:t> </a:t>
            </a:r>
            <a:r>
              <a:rPr lang="en-US" sz="4000" dirty="0" smtClean="0">
                <a:solidFill>
                  <a:schemeClr val="accent1"/>
                </a:solidFill>
                <a:effectLst/>
                <a:latin typeface="Lucida Handwriting" pitchFamily="66" charset="0"/>
              </a:rPr>
              <a:t>5.</a:t>
            </a:r>
            <a:endParaRPr lang="en-US" sz="4000" dirty="0">
              <a:solidFill>
                <a:schemeClr val="accent1"/>
              </a:solidFill>
              <a:latin typeface="Lucida Handwriting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81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6000" dirty="0" smtClean="0">
                <a:latin typeface="+mj-lt"/>
              </a:rPr>
              <a:t>  Which are the reactants, products, coefficient, and subscripts?</a:t>
            </a:r>
          </a:p>
          <a:p>
            <a:pPr>
              <a:buNone/>
            </a:pPr>
            <a:r>
              <a:rPr lang="en-US" sz="6000" dirty="0" smtClean="0">
                <a:latin typeface="+mj-lt"/>
              </a:rPr>
              <a:t> 2H</a:t>
            </a:r>
            <a:r>
              <a:rPr lang="en-US" sz="6000" baseline="30000" dirty="0" smtClean="0">
                <a:latin typeface="+mj-lt"/>
              </a:rPr>
              <a:t>2</a:t>
            </a:r>
            <a:r>
              <a:rPr lang="en-US" sz="6000" dirty="0" smtClean="0">
                <a:latin typeface="+mj-lt"/>
              </a:rPr>
              <a:t>O </a:t>
            </a:r>
            <a:r>
              <a:rPr lang="en-US" sz="6000" dirty="0" smtClean="0">
                <a:latin typeface="+mj-lt"/>
                <a:sym typeface="Wingdings" pitchFamily="2" charset="2"/>
              </a:rPr>
              <a:t> 2H</a:t>
            </a:r>
            <a:r>
              <a:rPr lang="en-US" sz="6000" baseline="30000" dirty="0" smtClean="0">
                <a:latin typeface="+mj-lt"/>
                <a:sym typeface="Wingdings" pitchFamily="2" charset="2"/>
              </a:rPr>
              <a:t>2</a:t>
            </a:r>
            <a:r>
              <a:rPr lang="en-US" sz="6000" dirty="0" smtClean="0">
                <a:latin typeface="+mj-lt"/>
                <a:sym typeface="Wingdings" pitchFamily="2" charset="2"/>
              </a:rPr>
              <a:t> + O</a:t>
            </a:r>
            <a:r>
              <a:rPr lang="en-US" sz="6000" baseline="30000" dirty="0" smtClean="0">
                <a:latin typeface="+mj-lt"/>
                <a:sym typeface="Wingdings" pitchFamily="2" charset="2"/>
              </a:rPr>
              <a:t>2</a:t>
            </a:r>
            <a:endParaRPr lang="en-US" sz="6000" baseline="300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4000" dirty="0" smtClean="0">
                <a:solidFill>
                  <a:schemeClr val="accent1"/>
                </a:solidFill>
                <a:effectLst/>
                <a:latin typeface="Lucida Handwriting" pitchFamily="66" charset="0"/>
              </a:rPr>
              <a:t>Answer</a:t>
            </a:r>
            <a:r>
              <a:rPr lang="en-US" sz="4000" dirty="0" smtClean="0">
                <a:solidFill>
                  <a:schemeClr val="accent1"/>
                </a:solidFill>
                <a:latin typeface="Lucida Handwriting" pitchFamily="66" charset="0"/>
              </a:rPr>
              <a:t> </a:t>
            </a:r>
            <a:r>
              <a:rPr lang="en-US" sz="4000" dirty="0" smtClean="0">
                <a:solidFill>
                  <a:schemeClr val="accent1"/>
                </a:solidFill>
                <a:effectLst/>
                <a:latin typeface="Lucida Handwriting" pitchFamily="66" charset="0"/>
              </a:rPr>
              <a:t>5.</a:t>
            </a:r>
            <a:endParaRPr lang="en-US" sz="4000" dirty="0">
              <a:solidFill>
                <a:schemeClr val="accent1"/>
              </a:solidFill>
              <a:latin typeface="Lucida Handwriting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sz="7200" baseline="30000" dirty="0" smtClean="0">
              <a:latin typeface="+mj-lt"/>
              <a:sym typeface="Wingdings" pitchFamily="2" charset="2"/>
            </a:endParaRPr>
          </a:p>
          <a:p>
            <a:pPr>
              <a:buNone/>
            </a:pPr>
            <a:endParaRPr lang="en-US" sz="7200" dirty="0" smtClean="0">
              <a:latin typeface="+mj-lt"/>
            </a:endParaRPr>
          </a:p>
          <a:p>
            <a:pPr>
              <a:buNone/>
            </a:pPr>
            <a:endParaRPr lang="en-US" sz="7200" dirty="0" smtClean="0">
              <a:latin typeface="+mj-lt"/>
            </a:endParaRPr>
          </a:p>
          <a:p>
            <a:pPr>
              <a:buNone/>
            </a:pPr>
            <a:endParaRPr lang="en-US" sz="7200" dirty="0">
              <a:latin typeface="+mj-lt"/>
            </a:endParaRPr>
          </a:p>
        </p:txBody>
      </p:sp>
      <p:pic>
        <p:nvPicPr>
          <p:cNvPr id="25604" name="Picture 4" descr="http://www.scienceforums.net/latex/img/1138264e33fcf7152e2dd600ca27acb2-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819400"/>
            <a:ext cx="8778240" cy="12192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" name="Straight Connector 16"/>
          <p:cNvCxnSpPr/>
          <p:nvPr/>
        </p:nvCxnSpPr>
        <p:spPr>
          <a:xfrm>
            <a:off x="381000" y="2133600"/>
            <a:ext cx="44196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838200" y="1447800"/>
            <a:ext cx="335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+mj-lt"/>
              </a:rPr>
              <a:t>coefficients</a:t>
            </a:r>
            <a:endParaRPr lang="en-US" sz="3600" dirty="0">
              <a:latin typeface="+mj-lt"/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381000" y="2133600"/>
            <a:ext cx="0" cy="60960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4800600" y="2133600"/>
            <a:ext cx="0" cy="60960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V="1">
            <a:off x="1524000" y="4038600"/>
            <a:ext cx="0" cy="45720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V="1">
            <a:off x="2590800" y="4038600"/>
            <a:ext cx="0" cy="45720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V="1">
            <a:off x="6096000" y="4038600"/>
            <a:ext cx="0" cy="45720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V="1">
            <a:off x="8839200" y="4038600"/>
            <a:ext cx="0" cy="45720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1524000" y="4495800"/>
            <a:ext cx="73152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3657600" y="4495800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+mj-lt"/>
              </a:rPr>
              <a:t>subscripts</a:t>
            </a:r>
            <a:endParaRPr lang="en-US" sz="3600" dirty="0">
              <a:latin typeface="+mj-lt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28600" y="5105400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+mj-lt"/>
              </a:rPr>
              <a:t>products</a:t>
            </a:r>
            <a:endParaRPr lang="en-US" sz="3600" dirty="0">
              <a:latin typeface="+mj-lt"/>
            </a:endParaRPr>
          </a:p>
        </p:txBody>
      </p:sp>
      <p:sp>
        <p:nvSpPr>
          <p:cNvPr id="38" name="Left Brace 37"/>
          <p:cNvSpPr/>
          <p:nvPr/>
        </p:nvSpPr>
        <p:spPr>
          <a:xfrm rot="16200000">
            <a:off x="1181100" y="3619500"/>
            <a:ext cx="609600" cy="2514600"/>
          </a:xfrm>
          <a:prstGeom prst="leftBrac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Right Brace 39"/>
          <p:cNvSpPr/>
          <p:nvPr/>
        </p:nvSpPr>
        <p:spPr>
          <a:xfrm rot="16200000">
            <a:off x="6591300" y="419100"/>
            <a:ext cx="685800" cy="3962400"/>
          </a:xfrm>
          <a:prstGeom prst="rightBrac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5715000" y="1447800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+mj-lt"/>
              </a:rPr>
              <a:t>reactants</a:t>
            </a:r>
            <a:endParaRPr lang="en-US" sz="36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000" dirty="0" smtClean="0">
                <a:solidFill>
                  <a:schemeClr val="accent1"/>
                </a:solidFill>
                <a:effectLst/>
                <a:latin typeface="Lucida Handwriting" pitchFamily="66" charset="0"/>
              </a:rPr>
              <a:t>Question</a:t>
            </a:r>
            <a:r>
              <a:rPr lang="en-US" sz="4000" dirty="0" smtClean="0">
                <a:solidFill>
                  <a:schemeClr val="accent1"/>
                </a:solidFill>
                <a:latin typeface="Lucida Handwriting" pitchFamily="66" charset="0"/>
              </a:rPr>
              <a:t> </a:t>
            </a:r>
            <a:r>
              <a:rPr lang="en-US" sz="4000" dirty="0" smtClean="0">
                <a:solidFill>
                  <a:schemeClr val="accent1"/>
                </a:solidFill>
                <a:effectLst/>
                <a:latin typeface="Lucida Handwriting" pitchFamily="66" charset="0"/>
              </a:rPr>
              <a:t>6.</a:t>
            </a:r>
            <a:endParaRPr lang="en-US" sz="4000" dirty="0">
              <a:solidFill>
                <a:schemeClr val="accent1"/>
              </a:solidFill>
              <a:effectLst/>
              <a:latin typeface="Lucida Handwriting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458200" cy="5105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600" dirty="0" smtClean="0">
                <a:latin typeface="+mj-lt"/>
              </a:rPr>
              <a:t>Balance the following equations:</a:t>
            </a:r>
          </a:p>
          <a:p>
            <a:pPr>
              <a:buNone/>
            </a:pPr>
            <a:r>
              <a:rPr lang="en-US" sz="4800" dirty="0" smtClean="0">
                <a:latin typeface="+mj-lt"/>
              </a:rPr>
              <a:t>HCl + NaOH </a:t>
            </a:r>
            <a:r>
              <a:rPr lang="en-US" sz="4800" dirty="0" smtClean="0">
                <a:latin typeface="+mj-lt"/>
                <a:sym typeface="Wingdings" pitchFamily="2" charset="2"/>
              </a:rPr>
              <a:t> H</a:t>
            </a:r>
            <a:r>
              <a:rPr lang="en-US" sz="4800" baseline="30000" dirty="0" smtClean="0">
                <a:latin typeface="+mj-lt"/>
                <a:sym typeface="Wingdings" pitchFamily="2" charset="2"/>
              </a:rPr>
              <a:t>2</a:t>
            </a:r>
            <a:r>
              <a:rPr lang="en-US" sz="4800" dirty="0" smtClean="0">
                <a:latin typeface="+mj-lt"/>
                <a:sym typeface="Wingdings" pitchFamily="2" charset="2"/>
              </a:rPr>
              <a:t>O + NaCl</a:t>
            </a:r>
          </a:p>
          <a:p>
            <a:pPr>
              <a:buNone/>
            </a:pPr>
            <a:r>
              <a:rPr lang="en-US" sz="4800" dirty="0" smtClean="0">
                <a:latin typeface="+mj-lt"/>
                <a:sym typeface="Wingdings" pitchFamily="2" charset="2"/>
              </a:rPr>
              <a:t>Fe</a:t>
            </a:r>
            <a:r>
              <a:rPr lang="en-US" sz="4800" baseline="30000" dirty="0" smtClean="0">
                <a:latin typeface="+mj-lt"/>
                <a:sym typeface="Wingdings" pitchFamily="2" charset="2"/>
              </a:rPr>
              <a:t>2</a:t>
            </a:r>
            <a:r>
              <a:rPr lang="en-US" sz="4800" dirty="0" smtClean="0">
                <a:latin typeface="+mj-lt"/>
                <a:sym typeface="Wingdings" pitchFamily="2" charset="2"/>
              </a:rPr>
              <a:t>O</a:t>
            </a:r>
            <a:r>
              <a:rPr lang="en-US" sz="4800" baseline="30000" dirty="0" smtClean="0">
                <a:latin typeface="+mj-lt"/>
                <a:sym typeface="Wingdings" pitchFamily="2" charset="2"/>
              </a:rPr>
              <a:t>3 </a:t>
            </a:r>
            <a:r>
              <a:rPr lang="en-US" sz="4800" dirty="0" smtClean="0">
                <a:latin typeface="+mj-lt"/>
                <a:sym typeface="Wingdings" pitchFamily="2" charset="2"/>
              </a:rPr>
              <a:t>+ C  Fe + 3CO</a:t>
            </a:r>
            <a:r>
              <a:rPr lang="en-US" sz="4800" baseline="30000" dirty="0" smtClean="0">
                <a:latin typeface="+mj-lt"/>
                <a:sym typeface="Wingdings" pitchFamily="2" charset="2"/>
              </a:rPr>
              <a:t>2</a:t>
            </a:r>
          </a:p>
          <a:p>
            <a:pPr>
              <a:buNone/>
            </a:pPr>
            <a:r>
              <a:rPr lang="en-US" sz="4800" dirty="0" smtClean="0">
                <a:latin typeface="+mj-lt"/>
                <a:sym typeface="Wingdings" pitchFamily="2" charset="2"/>
              </a:rPr>
              <a:t>Zn + HCl  ZnCl + H</a:t>
            </a:r>
            <a:r>
              <a:rPr lang="en-US" sz="4800" baseline="30000" dirty="0" smtClean="0">
                <a:latin typeface="+mj-lt"/>
                <a:sym typeface="Wingdings" pitchFamily="2" charset="2"/>
              </a:rPr>
              <a:t>2</a:t>
            </a:r>
            <a:endParaRPr lang="en-US" sz="4800" baseline="300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000" dirty="0" smtClean="0">
                <a:solidFill>
                  <a:schemeClr val="accent1"/>
                </a:solidFill>
                <a:effectLst/>
                <a:latin typeface="Lucida Handwriting" pitchFamily="66" charset="0"/>
              </a:rPr>
              <a:t>Answer</a:t>
            </a:r>
            <a:r>
              <a:rPr lang="en-US" sz="4000" dirty="0" smtClean="0">
                <a:solidFill>
                  <a:schemeClr val="accent1"/>
                </a:solidFill>
                <a:latin typeface="Lucida Handwriting" pitchFamily="66" charset="0"/>
              </a:rPr>
              <a:t> </a:t>
            </a:r>
            <a:r>
              <a:rPr lang="en-US" sz="4000" dirty="0" smtClean="0">
                <a:solidFill>
                  <a:schemeClr val="accent1"/>
                </a:solidFill>
                <a:effectLst/>
                <a:latin typeface="Lucida Handwriting" pitchFamily="66" charset="0"/>
              </a:rPr>
              <a:t>6.</a:t>
            </a:r>
            <a:endParaRPr lang="en-US" sz="4000" dirty="0">
              <a:solidFill>
                <a:schemeClr val="accent1"/>
              </a:solidFill>
              <a:effectLst/>
              <a:latin typeface="Lucida Handwriting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534400" cy="50901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4800" dirty="0" smtClean="0">
                <a:latin typeface="+mj-lt"/>
              </a:rPr>
              <a:t>HCl + NaOH </a:t>
            </a:r>
            <a:r>
              <a:rPr lang="en-US" sz="4800" dirty="0" smtClean="0">
                <a:latin typeface="+mj-lt"/>
                <a:sym typeface="Wingdings" pitchFamily="2" charset="2"/>
              </a:rPr>
              <a:t> H</a:t>
            </a:r>
            <a:r>
              <a:rPr lang="en-US" sz="4800" baseline="30000" dirty="0" smtClean="0">
                <a:latin typeface="+mj-lt"/>
                <a:sym typeface="Wingdings" pitchFamily="2" charset="2"/>
              </a:rPr>
              <a:t>2</a:t>
            </a:r>
            <a:r>
              <a:rPr lang="en-US" sz="4800" dirty="0" smtClean="0">
                <a:latin typeface="+mj-lt"/>
                <a:sym typeface="Wingdings" pitchFamily="2" charset="2"/>
              </a:rPr>
              <a:t>O + NaCl</a:t>
            </a:r>
          </a:p>
          <a:p>
            <a:pPr>
              <a:buNone/>
            </a:pPr>
            <a:r>
              <a:rPr lang="en-US" sz="4800" dirty="0" smtClean="0">
                <a:solidFill>
                  <a:schemeClr val="bg1"/>
                </a:solidFill>
                <a:latin typeface="+mj-lt"/>
                <a:sym typeface="Wingdings" pitchFamily="2" charset="2"/>
              </a:rPr>
              <a:t>2</a:t>
            </a:r>
            <a:r>
              <a:rPr lang="en-US" sz="4800" dirty="0" smtClean="0">
                <a:latin typeface="+mj-lt"/>
                <a:sym typeface="Wingdings" pitchFamily="2" charset="2"/>
              </a:rPr>
              <a:t>Fe</a:t>
            </a:r>
            <a:r>
              <a:rPr lang="en-US" sz="4800" baseline="30000" dirty="0" smtClean="0">
                <a:latin typeface="+mj-lt"/>
                <a:sym typeface="Wingdings" pitchFamily="2" charset="2"/>
              </a:rPr>
              <a:t>2</a:t>
            </a:r>
            <a:r>
              <a:rPr lang="en-US" sz="4800" dirty="0" smtClean="0">
                <a:latin typeface="+mj-lt"/>
                <a:sym typeface="Wingdings" pitchFamily="2" charset="2"/>
              </a:rPr>
              <a:t>O</a:t>
            </a:r>
            <a:r>
              <a:rPr lang="en-US" sz="4800" baseline="30000" dirty="0" smtClean="0">
                <a:latin typeface="+mj-lt"/>
                <a:sym typeface="Wingdings" pitchFamily="2" charset="2"/>
              </a:rPr>
              <a:t>3 </a:t>
            </a:r>
            <a:r>
              <a:rPr lang="en-US" sz="4800" dirty="0" smtClean="0">
                <a:latin typeface="+mj-lt"/>
                <a:sym typeface="Wingdings" pitchFamily="2" charset="2"/>
              </a:rPr>
              <a:t>+ </a:t>
            </a:r>
            <a:r>
              <a:rPr lang="en-US" sz="4800" dirty="0" smtClean="0">
                <a:solidFill>
                  <a:schemeClr val="bg1"/>
                </a:solidFill>
                <a:latin typeface="+mj-lt"/>
                <a:sym typeface="Wingdings" pitchFamily="2" charset="2"/>
              </a:rPr>
              <a:t>3</a:t>
            </a:r>
            <a:r>
              <a:rPr lang="en-US" sz="4800" dirty="0" smtClean="0">
                <a:latin typeface="+mj-lt"/>
                <a:sym typeface="Wingdings" pitchFamily="2" charset="2"/>
              </a:rPr>
              <a:t>C  </a:t>
            </a:r>
            <a:r>
              <a:rPr lang="en-US" sz="4800" dirty="0" smtClean="0">
                <a:solidFill>
                  <a:schemeClr val="bg1"/>
                </a:solidFill>
                <a:latin typeface="+mj-lt"/>
                <a:sym typeface="Wingdings" pitchFamily="2" charset="2"/>
              </a:rPr>
              <a:t>4</a:t>
            </a:r>
            <a:r>
              <a:rPr lang="en-US" sz="4800" dirty="0" smtClean="0">
                <a:latin typeface="+mj-lt"/>
                <a:sym typeface="Wingdings" pitchFamily="2" charset="2"/>
              </a:rPr>
              <a:t>Fe + </a:t>
            </a:r>
            <a:r>
              <a:rPr lang="en-US" sz="4800" dirty="0" smtClean="0">
                <a:solidFill>
                  <a:schemeClr val="bg1"/>
                </a:solidFill>
                <a:latin typeface="+mj-lt"/>
                <a:sym typeface="Wingdings" pitchFamily="2" charset="2"/>
              </a:rPr>
              <a:t>3</a:t>
            </a:r>
            <a:r>
              <a:rPr lang="en-US" sz="4800" dirty="0" smtClean="0">
                <a:latin typeface="+mj-lt"/>
                <a:sym typeface="Wingdings" pitchFamily="2" charset="2"/>
              </a:rPr>
              <a:t>CO</a:t>
            </a:r>
            <a:r>
              <a:rPr lang="en-US" sz="4800" baseline="30000" dirty="0" smtClean="0">
                <a:latin typeface="+mj-lt"/>
                <a:sym typeface="Wingdings" pitchFamily="2" charset="2"/>
              </a:rPr>
              <a:t>2</a:t>
            </a:r>
          </a:p>
          <a:p>
            <a:pPr>
              <a:buNone/>
            </a:pPr>
            <a:r>
              <a:rPr lang="en-US" sz="4800" dirty="0" smtClean="0">
                <a:solidFill>
                  <a:schemeClr val="bg1"/>
                </a:solidFill>
                <a:latin typeface="+mj-lt"/>
                <a:sym typeface="Wingdings" pitchFamily="2" charset="2"/>
              </a:rPr>
              <a:t>2</a:t>
            </a:r>
            <a:r>
              <a:rPr lang="en-US" sz="4800" dirty="0" smtClean="0">
                <a:latin typeface="+mj-lt"/>
                <a:sym typeface="Wingdings" pitchFamily="2" charset="2"/>
              </a:rPr>
              <a:t>Zn + </a:t>
            </a:r>
            <a:r>
              <a:rPr lang="en-US" sz="4800" dirty="0" smtClean="0">
                <a:solidFill>
                  <a:schemeClr val="bg1"/>
                </a:solidFill>
                <a:latin typeface="+mj-lt"/>
                <a:sym typeface="Wingdings" pitchFamily="2" charset="2"/>
              </a:rPr>
              <a:t>2</a:t>
            </a:r>
            <a:r>
              <a:rPr lang="en-US" sz="4800" dirty="0" smtClean="0">
                <a:latin typeface="+mj-lt"/>
                <a:sym typeface="Wingdings" pitchFamily="2" charset="2"/>
              </a:rPr>
              <a:t>HCl  </a:t>
            </a:r>
            <a:r>
              <a:rPr lang="en-US" sz="4800" dirty="0" smtClean="0">
                <a:solidFill>
                  <a:schemeClr val="bg1"/>
                </a:solidFill>
                <a:latin typeface="+mj-lt"/>
                <a:sym typeface="Wingdings" pitchFamily="2" charset="2"/>
              </a:rPr>
              <a:t>2</a:t>
            </a:r>
            <a:r>
              <a:rPr lang="en-US" sz="4800" dirty="0" smtClean="0">
                <a:latin typeface="+mj-lt"/>
                <a:sym typeface="Wingdings" pitchFamily="2" charset="2"/>
              </a:rPr>
              <a:t>ZnCl + H</a:t>
            </a:r>
            <a:r>
              <a:rPr lang="en-US" sz="4800" baseline="30000" dirty="0" smtClean="0">
                <a:latin typeface="+mj-lt"/>
                <a:sym typeface="Wingdings" pitchFamily="2" charset="2"/>
              </a:rPr>
              <a:t>2</a:t>
            </a:r>
            <a:endParaRPr lang="en-US" sz="4800" baseline="30000" dirty="0" smtClean="0">
              <a:latin typeface="+mj-lt"/>
            </a:endParaRPr>
          </a:p>
          <a:p>
            <a:pPr>
              <a:buNone/>
            </a:pPr>
            <a:endParaRPr lang="en-US" sz="4800" dirty="0"/>
          </a:p>
        </p:txBody>
      </p:sp>
      <p:pic>
        <p:nvPicPr>
          <p:cNvPr id="26626" name="Picture 2" descr="http://metropolitanmama.net/wp-content/uploads/2009/12/balance-scale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000" y="3733800"/>
            <a:ext cx="3880034" cy="26220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000" dirty="0" smtClean="0">
                <a:solidFill>
                  <a:schemeClr val="accent1"/>
                </a:solidFill>
                <a:effectLst/>
                <a:latin typeface="Lucida Handwriting" pitchFamily="66" charset="0"/>
              </a:rPr>
              <a:t>Question</a:t>
            </a:r>
            <a:r>
              <a:rPr lang="en-US" sz="4000" dirty="0" smtClean="0">
                <a:solidFill>
                  <a:schemeClr val="accent1"/>
                </a:solidFill>
                <a:latin typeface="Lucida Handwriting" pitchFamily="66" charset="0"/>
              </a:rPr>
              <a:t> </a:t>
            </a:r>
            <a:r>
              <a:rPr lang="en-US" sz="4000" dirty="0" smtClean="0">
                <a:solidFill>
                  <a:schemeClr val="accent1"/>
                </a:solidFill>
                <a:effectLst/>
                <a:latin typeface="Lucida Handwriting" pitchFamily="66" charset="0"/>
              </a:rPr>
              <a:t>7.</a:t>
            </a:r>
            <a:endParaRPr lang="en-US" sz="4000" dirty="0">
              <a:solidFill>
                <a:schemeClr val="accent1"/>
              </a:solidFill>
              <a:effectLst/>
              <a:latin typeface="Lucida Handwriting" pitchFamily="66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685800" y="2590800"/>
            <a:ext cx="304800" cy="5334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85800" y="3124200"/>
            <a:ext cx="381000" cy="5334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685800" y="3124200"/>
            <a:ext cx="381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1219200" y="2590800"/>
            <a:ext cx="533400" cy="10668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1676400" y="2590800"/>
            <a:ext cx="304800" cy="5334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1676400" y="3124200"/>
            <a:ext cx="304800" cy="5334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1981200" y="2590800"/>
            <a:ext cx="304800" cy="5334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1981200" y="3124200"/>
            <a:ext cx="304800" cy="5334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1" name="Content Placeholder 40"/>
          <p:cNvSpPr>
            <a:spLocks noGrp="1"/>
          </p:cNvSpPr>
          <p:nvPr>
            <p:ph idx="1"/>
          </p:nvPr>
        </p:nvSpPr>
        <p:spPr>
          <a:xfrm>
            <a:off x="304800" y="1295400"/>
            <a:ext cx="8305800" cy="11430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7200" dirty="0" smtClean="0">
                <a:latin typeface="+mj-lt"/>
              </a:rPr>
              <a:t> </a:t>
            </a:r>
            <a:r>
              <a:rPr lang="en-US" sz="8000" dirty="0" smtClean="0">
                <a:latin typeface="+mj-lt"/>
              </a:rPr>
              <a:t>What are </a:t>
            </a:r>
            <a:endParaRPr lang="en-US" sz="8000" dirty="0">
              <a:latin typeface="+mj-lt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362200" y="2438400"/>
            <a:ext cx="6553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>
                <a:latin typeface="+mj-lt"/>
              </a:rPr>
              <a:t>thermic and </a:t>
            </a:r>
            <a:endParaRPr lang="en-US" sz="8000" dirty="0">
              <a:latin typeface="+mj-lt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762000" y="3581400"/>
            <a:ext cx="6400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>
                <a:latin typeface="+mj-lt"/>
              </a:rPr>
              <a:t>endothermic reactions?</a:t>
            </a:r>
            <a:endParaRPr lang="en-US" sz="8000" dirty="0">
              <a:latin typeface="+mj-lt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flipV="1">
            <a:off x="1219200" y="2590800"/>
            <a:ext cx="533400" cy="10668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chemeClr val="accent1"/>
                </a:solidFill>
                <a:effectLst/>
                <a:latin typeface="Lucida Handwriting" pitchFamily="66" charset="0"/>
              </a:rPr>
              <a:t>Answer</a:t>
            </a:r>
            <a:r>
              <a:rPr lang="en-US" dirty="0" smtClean="0">
                <a:solidFill>
                  <a:schemeClr val="accent1"/>
                </a:solidFill>
                <a:latin typeface="Lucida Handwriting" pitchFamily="66" charset="0"/>
              </a:rPr>
              <a:t> </a:t>
            </a:r>
            <a:r>
              <a:rPr lang="en-US" dirty="0" smtClean="0">
                <a:solidFill>
                  <a:schemeClr val="accent1"/>
                </a:solidFill>
                <a:effectLst/>
                <a:latin typeface="Lucida Handwriting" pitchFamily="66" charset="0"/>
              </a:rPr>
              <a:t>7.</a:t>
            </a:r>
            <a:endParaRPr lang="en-US" dirty="0">
              <a:solidFill>
                <a:schemeClr val="accent1"/>
              </a:solidFill>
              <a:effectLst/>
              <a:latin typeface="Lucida Handwriting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51510" indent="-514350">
              <a:buFont typeface="Arial" pitchFamily="34" charset="0"/>
              <a:buChar char="•"/>
            </a:pPr>
            <a:r>
              <a:rPr lang="en-US" sz="3200" dirty="0" smtClean="0">
                <a:latin typeface="+mj-lt"/>
              </a:rPr>
              <a:t>An exothermic reaction is a reaction that releases energy in the form of heat</a:t>
            </a:r>
          </a:p>
          <a:p>
            <a:pPr marL="651510" indent="-514350">
              <a:buFont typeface="Arial" pitchFamily="34" charset="0"/>
              <a:buChar char="•"/>
            </a:pPr>
            <a:r>
              <a:rPr lang="en-US" sz="3200" dirty="0" smtClean="0">
                <a:latin typeface="+mj-lt"/>
              </a:rPr>
              <a:t>An endothermic reaction is a reaction that absorbs energy</a:t>
            </a:r>
          </a:p>
          <a:p>
            <a:pPr marL="651510" indent="-514350">
              <a:buFont typeface="Courier New" pitchFamily="49" charset="0"/>
              <a:buChar char="o"/>
            </a:pPr>
            <a:endParaRPr lang="en-US" dirty="0">
              <a:latin typeface="+mj-lt"/>
            </a:endParaRPr>
          </a:p>
        </p:txBody>
      </p:sp>
      <p:pic>
        <p:nvPicPr>
          <p:cNvPr id="29698" name="Picture 2" descr="https://encrypted-tbn3.google.com/images?q=tbn:ANd9GcRbCFqn2XHWBOpxWiHL1j_yLjHXAis24ptNeeGaD7gjUOTiceNx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4343400"/>
            <a:ext cx="2286000" cy="2176671"/>
          </a:xfrm>
          <a:prstGeom prst="rect">
            <a:avLst/>
          </a:prstGeom>
          <a:noFill/>
        </p:spPr>
      </p:pic>
      <p:pic>
        <p:nvPicPr>
          <p:cNvPr id="14338" name="Picture 2" descr="http://technoscience.global2.vic.edu.au/files/2012/04/icicle-melting2-pyuz4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5200" y="4343400"/>
            <a:ext cx="2212622" cy="2133600"/>
          </a:xfrm>
          <a:prstGeom prst="rect">
            <a:avLst/>
          </a:prstGeom>
          <a:noFill/>
        </p:spPr>
      </p:pic>
      <p:pic>
        <p:nvPicPr>
          <p:cNvPr id="14340" name="Picture 4" descr="http://www.beeswaxcandleco.com/product_images/uploaded_images/inf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0" y="4343400"/>
            <a:ext cx="2133600" cy="2133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chemeClr val="accent1"/>
                </a:solidFill>
                <a:effectLst/>
              </a:rPr>
              <a:t>Question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 smtClean="0">
                <a:solidFill>
                  <a:schemeClr val="accent1"/>
                </a:solidFill>
                <a:effectLst/>
              </a:rPr>
              <a:t>8.</a:t>
            </a:r>
            <a:endParaRPr lang="en-US" dirty="0">
              <a:solidFill>
                <a:schemeClr val="accent1"/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458200" cy="502920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sz="9600" dirty="0" smtClean="0">
                <a:latin typeface="+mj-lt"/>
              </a:rPr>
              <a:t> </a:t>
            </a:r>
            <a:r>
              <a:rPr lang="en-US" sz="7100" dirty="0" smtClean="0">
                <a:latin typeface="+mj-lt"/>
              </a:rPr>
              <a:t>What is the amount of energy required to start a reaction?</a:t>
            </a:r>
            <a:endParaRPr lang="en-US" sz="71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chemeClr val="accent1"/>
                </a:solidFill>
                <a:effectLst/>
                <a:latin typeface="Lucida Handwriting" pitchFamily="66" charset="0"/>
              </a:rPr>
              <a:t>Answer 8</a:t>
            </a:r>
            <a:endParaRPr lang="en-US" dirty="0">
              <a:solidFill>
                <a:schemeClr val="accent1"/>
              </a:solidFill>
              <a:effectLst/>
              <a:latin typeface="Lucida Handwriting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7091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7200" dirty="0" smtClean="0">
                <a:latin typeface="+mj-lt"/>
              </a:rPr>
              <a:t>Activation Energy</a:t>
            </a:r>
            <a:endParaRPr lang="en-US" sz="7200" dirty="0">
              <a:latin typeface="+mj-lt"/>
            </a:endParaRPr>
          </a:p>
        </p:txBody>
      </p:sp>
      <p:pic>
        <p:nvPicPr>
          <p:cNvPr id="19458" name="Picture 2" descr="http://whatscookingamerica.net/Foto4/BoilingWater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124200"/>
            <a:ext cx="2438400" cy="2982898"/>
          </a:xfrm>
          <a:prstGeom prst="rect">
            <a:avLst/>
          </a:prstGeom>
          <a:noFill/>
        </p:spPr>
      </p:pic>
      <p:pic>
        <p:nvPicPr>
          <p:cNvPr id="19460" name="Picture 4" descr="http://static.freepik.com/free-photo/lighting-a-match-2_212095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3124200"/>
            <a:ext cx="2514600" cy="2973993"/>
          </a:xfrm>
          <a:prstGeom prst="rect">
            <a:avLst/>
          </a:prstGeom>
          <a:noFill/>
        </p:spPr>
      </p:pic>
      <p:pic>
        <p:nvPicPr>
          <p:cNvPr id="19462" name="Picture 6" descr="http://upload.wikimedia.org/wikipedia/commons/thumb/1/1b/Incandescence.jpg/180px-Incandescenc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0" y="3124201"/>
            <a:ext cx="2438401" cy="2971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chemeClr val="accent1"/>
                </a:solidFill>
                <a:effectLst/>
                <a:latin typeface="Lucida Handwriting" pitchFamily="66" charset="0"/>
              </a:rPr>
              <a:t>Question 9.</a:t>
            </a:r>
            <a:endParaRPr lang="en-US" dirty="0">
              <a:solidFill>
                <a:schemeClr val="accent1"/>
              </a:solidFill>
              <a:effectLst/>
              <a:latin typeface="Lucida Handwriting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6000" dirty="0" smtClean="0">
                <a:latin typeface="+mj-lt"/>
              </a:rPr>
              <a:t>  What are the 4 things that can affect the rates of chemical reactions?</a:t>
            </a:r>
            <a:endParaRPr lang="en-US" sz="60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chemeClr val="accent1"/>
                </a:solidFill>
                <a:effectLst/>
                <a:latin typeface="Lucida Handwriting" pitchFamily="66" charset="0"/>
              </a:rPr>
              <a:t>Answer</a:t>
            </a:r>
            <a:r>
              <a:rPr lang="en-US" dirty="0" smtClean="0">
                <a:solidFill>
                  <a:schemeClr val="accent1"/>
                </a:solidFill>
                <a:latin typeface="Lucida Handwriting" pitchFamily="66" charset="0"/>
              </a:rPr>
              <a:t> </a:t>
            </a:r>
            <a:r>
              <a:rPr lang="en-US" dirty="0" smtClean="0">
                <a:solidFill>
                  <a:schemeClr val="accent1"/>
                </a:solidFill>
                <a:effectLst/>
                <a:latin typeface="Lucida Handwriting" pitchFamily="66" charset="0"/>
              </a:rPr>
              <a:t>9.</a:t>
            </a:r>
            <a:endParaRPr lang="en-US" dirty="0">
              <a:solidFill>
                <a:schemeClr val="accent1"/>
              </a:solidFill>
              <a:effectLst/>
              <a:latin typeface="Lucida Handwriting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en-US" sz="5400" dirty="0" smtClean="0">
                <a:latin typeface="+mj-lt"/>
              </a:rPr>
              <a:t>Temperature</a:t>
            </a:r>
          </a:p>
          <a:p>
            <a:pPr>
              <a:buFont typeface="Arial" pitchFamily="34" charset="0"/>
              <a:buChar char="•"/>
            </a:pPr>
            <a:r>
              <a:rPr lang="en-US" sz="5400" dirty="0" smtClean="0">
                <a:latin typeface="+mj-lt"/>
              </a:rPr>
              <a:t>Surface Area</a:t>
            </a:r>
          </a:p>
          <a:p>
            <a:pPr>
              <a:buFont typeface="Arial" pitchFamily="34" charset="0"/>
              <a:buChar char="•"/>
            </a:pPr>
            <a:r>
              <a:rPr lang="en-US" sz="5400" dirty="0" smtClean="0">
                <a:latin typeface="+mj-lt"/>
              </a:rPr>
              <a:t>Concentration</a:t>
            </a:r>
          </a:p>
          <a:p>
            <a:pPr>
              <a:buFont typeface="Arial" pitchFamily="34" charset="0"/>
              <a:buChar char="•"/>
            </a:pPr>
            <a:r>
              <a:rPr lang="en-US" sz="5400" dirty="0" smtClean="0">
                <a:latin typeface="+mj-lt"/>
              </a:rPr>
              <a:t>Catalysts</a:t>
            </a:r>
            <a:endParaRPr lang="en-US" sz="5400" dirty="0">
              <a:latin typeface="+mj-lt"/>
            </a:endParaRPr>
          </a:p>
        </p:txBody>
      </p:sp>
      <p:pic>
        <p:nvPicPr>
          <p:cNvPr id="30722" name="Picture 2" descr="http://www.mathguide.com/lessons/pic-demoprism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533400"/>
            <a:ext cx="2664481" cy="2579217"/>
          </a:xfrm>
          <a:prstGeom prst="rect">
            <a:avLst/>
          </a:prstGeom>
          <a:noFill/>
        </p:spPr>
      </p:pic>
      <p:pic>
        <p:nvPicPr>
          <p:cNvPr id="17410" name="Picture 2" descr="http://farmallparts.com/products/photos/IHS45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514600" y="-5257800"/>
            <a:ext cx="4343400" cy="4343400"/>
          </a:xfrm>
          <a:prstGeom prst="rect">
            <a:avLst/>
          </a:prstGeom>
          <a:noFill/>
        </p:spPr>
      </p:pic>
      <p:pic>
        <p:nvPicPr>
          <p:cNvPr id="17412" name="Picture 4" descr="http://farmallparts.com/products/photos/IHS453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96000" y="3505200"/>
            <a:ext cx="2667000" cy="2743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000" dirty="0" smtClean="0">
                <a:solidFill>
                  <a:schemeClr val="accent1"/>
                </a:solidFill>
                <a:effectLst/>
                <a:latin typeface="Lucida Handwriting" pitchFamily="66" charset="0"/>
              </a:rPr>
              <a:t>Question 1.</a:t>
            </a:r>
            <a:endParaRPr lang="en-US" sz="4000" dirty="0">
              <a:solidFill>
                <a:schemeClr val="accent1"/>
              </a:solidFill>
              <a:effectLst/>
              <a:latin typeface="Lucida Handwriting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458200" cy="5181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6000" dirty="0" smtClean="0">
                <a:latin typeface="+mj-lt"/>
              </a:rPr>
              <a:t>  </a:t>
            </a:r>
            <a:r>
              <a:rPr lang="en-US" sz="7200" dirty="0" smtClean="0">
                <a:latin typeface="+mj-lt"/>
              </a:rPr>
              <a:t>What are the 5 signs that a chemical change has occurred?</a:t>
            </a:r>
            <a:endParaRPr lang="en-US" sz="72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chemeClr val="accent1"/>
                </a:solidFill>
                <a:effectLst/>
                <a:latin typeface="Lucida Handwriting" pitchFamily="66" charset="0"/>
              </a:rPr>
              <a:t>Question 14. </a:t>
            </a:r>
            <a:endParaRPr lang="en-US" dirty="0">
              <a:solidFill>
                <a:schemeClr val="accent1"/>
              </a:solidFill>
              <a:effectLst/>
              <a:latin typeface="Lucida Handwriting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sz="8800" dirty="0" smtClean="0">
                <a:latin typeface="+mj-lt"/>
              </a:rPr>
              <a:t> What are double bonds and triple bonds?</a:t>
            </a:r>
            <a:endParaRPr lang="en-US" sz="88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chemeClr val="accent1"/>
                </a:solidFill>
                <a:effectLst/>
                <a:latin typeface="Lucida Handwriting" pitchFamily="66" charset="0"/>
              </a:rPr>
              <a:t>Answer 14.</a:t>
            </a:r>
            <a:endParaRPr lang="en-US" dirty="0">
              <a:solidFill>
                <a:schemeClr val="accent1"/>
              </a:solidFill>
              <a:effectLst/>
              <a:latin typeface="Lucida Handwriting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sz="4000" dirty="0" smtClean="0">
                <a:latin typeface="+mj-lt"/>
              </a:rPr>
              <a:t>A double bond is sharing 2 pairs of electrons</a:t>
            </a:r>
          </a:p>
          <a:p>
            <a:pPr>
              <a:buFont typeface="Arial" pitchFamily="34" charset="0"/>
              <a:buChar char="•"/>
            </a:pPr>
            <a:r>
              <a:rPr lang="en-US" sz="4000" dirty="0" smtClean="0">
                <a:latin typeface="+mj-lt"/>
              </a:rPr>
              <a:t>A triple bond is sharing 3 pairs of electrons</a:t>
            </a:r>
            <a:endParaRPr lang="en-US" sz="4000" dirty="0">
              <a:latin typeface="+mj-lt"/>
            </a:endParaRPr>
          </a:p>
        </p:txBody>
      </p:sp>
      <p:pic>
        <p:nvPicPr>
          <p:cNvPr id="7170" name="Picture 2" descr="https://encrypted-tbn2.google.com/images?q=tbn:ANd9GcRJeF1YL-ZJXOMAjiV35tR25G6JtPb4hgwvKj5-HnIrpENmr1w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4343400"/>
            <a:ext cx="3124200" cy="2209800"/>
          </a:xfrm>
          <a:prstGeom prst="rect">
            <a:avLst/>
          </a:prstGeom>
          <a:noFill/>
        </p:spPr>
      </p:pic>
      <p:pic>
        <p:nvPicPr>
          <p:cNvPr id="7172" name="Picture 4" descr="https://encrypted-tbn2.google.com/images?q=tbn:ANd9GcRBBsAcPMloP7Ki0h2uBixfYrbhc1y3myMGA8uJiDj9IjEd7Za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4343400"/>
            <a:ext cx="2935066" cy="2209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chemeClr val="accent1"/>
                </a:solidFill>
                <a:effectLst/>
                <a:latin typeface="Lucida Handwriting" pitchFamily="66" charset="0"/>
              </a:rPr>
              <a:t>Question 17.</a:t>
            </a:r>
            <a:endParaRPr lang="en-US" dirty="0">
              <a:solidFill>
                <a:schemeClr val="accent1"/>
              </a:solidFill>
              <a:effectLst/>
              <a:latin typeface="Lucida Handwriting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7200" dirty="0" smtClean="0">
                <a:latin typeface="+mj-lt"/>
              </a:rPr>
              <a:t>  What are the characteristics of acids and bases?</a:t>
            </a:r>
            <a:endParaRPr lang="en-US" sz="72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chemeClr val="accent1"/>
                </a:solidFill>
                <a:effectLst/>
                <a:latin typeface="Lucida Handwriting" pitchFamily="66" charset="0"/>
              </a:rPr>
              <a:t>Answer 17.</a:t>
            </a:r>
            <a:endParaRPr lang="en-US" dirty="0">
              <a:solidFill>
                <a:schemeClr val="accent1"/>
              </a:solidFill>
              <a:effectLst/>
              <a:latin typeface="Lucida Handwriting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 numCol="1">
            <a:normAutofit/>
          </a:bodyPr>
          <a:lstStyle/>
          <a:p>
            <a:pPr algn="just">
              <a:buNone/>
            </a:pPr>
            <a:r>
              <a:rPr lang="en-US" sz="4000" dirty="0" smtClean="0">
                <a:latin typeface="+mj-lt"/>
              </a:rPr>
              <a:t>Acids</a:t>
            </a:r>
          </a:p>
          <a:p>
            <a:pPr algn="just">
              <a:buFont typeface="Arial" pitchFamily="34" charset="0"/>
              <a:buChar char="•"/>
            </a:pPr>
            <a:r>
              <a:rPr lang="en-US" sz="2400" dirty="0" smtClean="0">
                <a:latin typeface="+mj-lt"/>
              </a:rPr>
              <a:t>Sour</a:t>
            </a:r>
          </a:p>
          <a:p>
            <a:pPr algn="just">
              <a:buFont typeface="Arial" pitchFamily="34" charset="0"/>
              <a:buChar char="•"/>
            </a:pPr>
            <a:r>
              <a:rPr lang="en-US" sz="2400" dirty="0" smtClean="0">
                <a:latin typeface="+mj-lt"/>
              </a:rPr>
              <a:t>Corrosive to metals</a:t>
            </a:r>
          </a:p>
          <a:p>
            <a:pPr algn="just">
              <a:buNone/>
            </a:pPr>
            <a:endParaRPr lang="en-US" dirty="0" smtClean="0">
              <a:latin typeface="+mj-lt"/>
            </a:endParaRPr>
          </a:p>
          <a:p>
            <a:pPr>
              <a:buFont typeface="Courier New" pitchFamily="49" charset="0"/>
              <a:buChar char="o"/>
            </a:pPr>
            <a:endParaRPr lang="en-US" dirty="0">
              <a:latin typeface="+mj-lt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en-US" sz="4000" dirty="0" smtClean="0">
                <a:latin typeface="+mj-lt"/>
              </a:rPr>
              <a:t>Bases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+mj-lt"/>
              </a:rPr>
              <a:t>Bitter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+mj-lt"/>
              </a:rPr>
              <a:t>Slippery</a:t>
            </a:r>
          </a:p>
          <a:p>
            <a:endParaRPr lang="en-US" dirty="0"/>
          </a:p>
        </p:txBody>
      </p:sp>
      <p:pic>
        <p:nvPicPr>
          <p:cNvPr id="1030" name="Picture 6" descr="http://clounaghscience.files.wordpress.com/2009/03/bart20and20sulfuric20aci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429000"/>
            <a:ext cx="3962400" cy="2895600"/>
          </a:xfrm>
          <a:prstGeom prst="rect">
            <a:avLst/>
          </a:prstGeom>
          <a:noFill/>
        </p:spPr>
      </p:pic>
      <p:pic>
        <p:nvPicPr>
          <p:cNvPr id="1032" name="Picture 8" descr="http://www.mhhe.com/physsci/chemistry/chang7/esp/folder_structure/cr/m3/s3/assets/images/crm3s3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3429000"/>
            <a:ext cx="4058263" cy="2895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chemeClr val="accent1"/>
                </a:solidFill>
                <a:effectLst/>
                <a:latin typeface="Lucida Handwriting" pitchFamily="66" charset="0"/>
              </a:rPr>
              <a:t>Question 18.</a:t>
            </a:r>
            <a:endParaRPr lang="en-US" dirty="0">
              <a:solidFill>
                <a:schemeClr val="accent1"/>
              </a:solidFill>
              <a:effectLst/>
              <a:latin typeface="Lucida Handwriting" pitchFamily="66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8000" dirty="0" smtClean="0">
                <a:latin typeface="+mj-lt"/>
              </a:rPr>
              <a:t> What is the pH range of acids and bases?</a:t>
            </a:r>
            <a:endParaRPr lang="en-US" sz="80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chemeClr val="accent1"/>
                </a:solidFill>
                <a:effectLst/>
                <a:latin typeface="Lucida Handwriting" pitchFamily="66" charset="0"/>
              </a:rPr>
              <a:t>Answer 18.</a:t>
            </a:r>
            <a:endParaRPr lang="en-US" dirty="0">
              <a:solidFill>
                <a:schemeClr val="accent1"/>
              </a:solidFill>
              <a:effectLst/>
              <a:latin typeface="Lucida Handwriting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Courier New" pitchFamily="49" charset="0"/>
              <a:buChar char="o"/>
            </a:pPr>
            <a:endParaRPr lang="en-US" dirty="0"/>
          </a:p>
        </p:txBody>
      </p:sp>
      <p:pic>
        <p:nvPicPr>
          <p:cNvPr id="49156" name="Picture 4" descr="http://www.chem4kids.com/files/art/reaction_acidbase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905000"/>
            <a:ext cx="6831807" cy="40869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chemeClr val="accent1"/>
                </a:solidFill>
                <a:effectLst/>
                <a:latin typeface="Lucida Handwriting" pitchFamily="66" charset="0"/>
              </a:rPr>
              <a:t>Question</a:t>
            </a:r>
            <a:r>
              <a:rPr lang="en-US" dirty="0" smtClean="0">
                <a:solidFill>
                  <a:schemeClr val="accent1"/>
                </a:solidFill>
                <a:latin typeface="Lucida Handwriting" pitchFamily="66" charset="0"/>
              </a:rPr>
              <a:t> </a:t>
            </a:r>
            <a:r>
              <a:rPr lang="en-US" dirty="0" smtClean="0">
                <a:solidFill>
                  <a:schemeClr val="accent1"/>
                </a:solidFill>
                <a:effectLst/>
                <a:latin typeface="Lucida Handwriting" pitchFamily="66" charset="0"/>
              </a:rPr>
              <a:t>19.</a:t>
            </a:r>
            <a:endParaRPr lang="en-US" dirty="0">
              <a:solidFill>
                <a:schemeClr val="accent1"/>
              </a:solidFill>
              <a:effectLst/>
              <a:latin typeface="Lucida Handwriting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7200" dirty="0" smtClean="0">
                <a:latin typeface="+mj-lt"/>
              </a:rPr>
              <a:t>  What are the colors that acids and bases turn litmus paper?</a:t>
            </a:r>
            <a:endParaRPr lang="en-US" sz="72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chemeClr val="accent1"/>
                </a:solidFill>
                <a:effectLst/>
                <a:latin typeface="Lucida Handwriting" pitchFamily="66" charset="0"/>
              </a:rPr>
              <a:t>Answer</a:t>
            </a:r>
            <a:r>
              <a:rPr lang="en-US" dirty="0" smtClean="0">
                <a:solidFill>
                  <a:schemeClr val="accent1"/>
                </a:solidFill>
                <a:latin typeface="Lucida Handwriting" pitchFamily="66" charset="0"/>
              </a:rPr>
              <a:t> </a:t>
            </a:r>
            <a:r>
              <a:rPr lang="en-US" dirty="0" smtClean="0">
                <a:solidFill>
                  <a:schemeClr val="accent1"/>
                </a:solidFill>
                <a:effectLst/>
                <a:latin typeface="Lucida Handwriting" pitchFamily="66" charset="0"/>
              </a:rPr>
              <a:t>19.</a:t>
            </a:r>
            <a:endParaRPr lang="en-US" dirty="0">
              <a:solidFill>
                <a:schemeClr val="accent1"/>
              </a:solidFill>
              <a:effectLst/>
              <a:latin typeface="Lucida Handwriting" pitchFamily="66" charset="0"/>
            </a:endParaRPr>
          </a:p>
        </p:txBody>
      </p:sp>
      <p:pic>
        <p:nvPicPr>
          <p:cNvPr id="51202" name="Picture 2" descr="http://science7acidbase.wikispaces.com/file/view/litmus_paper.jpg/30396560/litmus_pap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447800"/>
            <a:ext cx="7814857" cy="4953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chemeClr val="accent1"/>
                </a:solidFill>
                <a:effectLst/>
                <a:latin typeface="Lucida Handwriting" pitchFamily="66" charset="0"/>
              </a:rPr>
              <a:t>Question</a:t>
            </a:r>
            <a:r>
              <a:rPr lang="en-US" dirty="0" smtClean="0">
                <a:solidFill>
                  <a:schemeClr val="accent1"/>
                </a:solidFill>
                <a:latin typeface="Lucida Handwriting" pitchFamily="66" charset="0"/>
              </a:rPr>
              <a:t> </a:t>
            </a:r>
            <a:r>
              <a:rPr lang="en-US" dirty="0" smtClean="0">
                <a:solidFill>
                  <a:schemeClr val="accent1"/>
                </a:solidFill>
                <a:effectLst/>
                <a:latin typeface="Lucida Handwriting" pitchFamily="66" charset="0"/>
              </a:rPr>
              <a:t>20.</a:t>
            </a:r>
            <a:endParaRPr lang="en-US" dirty="0">
              <a:solidFill>
                <a:schemeClr val="accent1"/>
              </a:solidFill>
              <a:effectLst/>
              <a:latin typeface="Lucida Handwriting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en-US" sz="6000" dirty="0" smtClean="0">
                <a:latin typeface="+mj-lt"/>
              </a:rPr>
              <a:t>  What are 5 examples of acids and bases, and what are the types of ions they produce in water?</a:t>
            </a:r>
            <a:endParaRPr lang="en-US" sz="60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accent1"/>
                </a:solidFill>
                <a:effectLst/>
                <a:latin typeface="Lucida Handwriting" pitchFamily="66" charset="0"/>
              </a:rPr>
              <a:t>Answer</a:t>
            </a:r>
            <a:r>
              <a:rPr lang="en-US" dirty="0" smtClean="0">
                <a:solidFill>
                  <a:schemeClr val="accent1"/>
                </a:solidFill>
                <a:latin typeface="Lucida Handwriting" pitchFamily="66" charset="0"/>
              </a:rPr>
              <a:t> </a:t>
            </a:r>
            <a:r>
              <a:rPr lang="en-US" dirty="0" smtClean="0">
                <a:solidFill>
                  <a:schemeClr val="accent1"/>
                </a:solidFill>
                <a:effectLst/>
                <a:latin typeface="Lucida Handwriting" pitchFamily="66" charset="0"/>
              </a:rPr>
              <a:t>20.</a:t>
            </a:r>
            <a:endParaRPr lang="en-US" dirty="0">
              <a:solidFill>
                <a:schemeClr val="accent1"/>
              </a:solidFill>
              <a:effectLst/>
              <a:latin typeface="Lucida Handwriting" pitchFamily="66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990600"/>
            <a:ext cx="4038600" cy="3962400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latin typeface="+mj-lt"/>
              </a:rPr>
              <a:t>Acids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+mj-lt"/>
              </a:rPr>
              <a:t>Lemon Juice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+mj-lt"/>
              </a:rPr>
              <a:t>HCl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+mj-lt"/>
              </a:rPr>
              <a:t>Coffee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+mj-lt"/>
              </a:rPr>
              <a:t>Oranges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+mj-lt"/>
              </a:rPr>
              <a:t>Battery Acid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+mj-lt"/>
              </a:rPr>
              <a:t>Produces H+ ions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990600"/>
            <a:ext cx="4038600" cy="4525963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latin typeface="+mj-lt"/>
              </a:rPr>
              <a:t>Bases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+mj-lt"/>
              </a:rPr>
              <a:t>Soap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+mj-lt"/>
              </a:rPr>
              <a:t>Baking Soda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+mj-lt"/>
              </a:rPr>
              <a:t>Drain Cleaner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+mj-lt"/>
              </a:rPr>
              <a:t>Windex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+mj-lt"/>
              </a:rPr>
              <a:t>Ammonia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+mj-lt"/>
              </a:rPr>
              <a:t>Produces OH- ions</a:t>
            </a:r>
          </a:p>
        </p:txBody>
      </p:sp>
      <p:pic>
        <p:nvPicPr>
          <p:cNvPr id="53256" name="Picture 8" descr="https://encrypted-tbn0.google.com/images?q=tbn:ANd9GcR5OJ2QL6lFPGy96JMPJEN7p2MyvZy0GnhMHuY4mHVWYZ5mLAe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4648200"/>
            <a:ext cx="1981200" cy="1852863"/>
          </a:xfrm>
          <a:prstGeom prst="rect">
            <a:avLst/>
          </a:prstGeom>
          <a:noFill/>
        </p:spPr>
      </p:pic>
      <p:pic>
        <p:nvPicPr>
          <p:cNvPr id="53258" name="Picture 10" descr="http://productimages.brambleberry.com.s3.amazonaws.com/LoveIHeartSoapFron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4648200"/>
            <a:ext cx="1905000" cy="1828800"/>
          </a:xfrm>
          <a:prstGeom prst="rect">
            <a:avLst/>
          </a:prstGeom>
          <a:noFill/>
        </p:spPr>
      </p:pic>
      <p:pic>
        <p:nvPicPr>
          <p:cNvPr id="53260" name="Picture 12" descr="http://i-cdn.apartmenttherapy.com/uimages/at/bakingsod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34200" y="4648200"/>
            <a:ext cx="1752600" cy="1828800"/>
          </a:xfrm>
          <a:prstGeom prst="rect">
            <a:avLst/>
          </a:prstGeom>
          <a:noFill/>
        </p:spPr>
      </p:pic>
      <p:pic>
        <p:nvPicPr>
          <p:cNvPr id="5122" name="Picture 2" descr="http://www.foodsubs.com/Photos/calamansijuic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4648200"/>
            <a:ext cx="1861704" cy="190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000" dirty="0" smtClean="0">
                <a:solidFill>
                  <a:schemeClr val="accent1"/>
                </a:solidFill>
                <a:effectLst/>
                <a:latin typeface="Lucida Handwriting" pitchFamily="66" charset="0"/>
              </a:rPr>
              <a:t>Answer</a:t>
            </a:r>
            <a:r>
              <a:rPr lang="en-US" sz="4000" dirty="0" smtClean="0">
                <a:solidFill>
                  <a:schemeClr val="accent1"/>
                </a:solidFill>
                <a:latin typeface="Lucida Handwriting" pitchFamily="66" charset="0"/>
              </a:rPr>
              <a:t> </a:t>
            </a:r>
            <a:r>
              <a:rPr lang="en-US" sz="4000" dirty="0" smtClean="0">
                <a:solidFill>
                  <a:schemeClr val="accent1"/>
                </a:solidFill>
                <a:effectLst/>
                <a:latin typeface="Lucida Handwriting" pitchFamily="66" charset="0"/>
              </a:rPr>
              <a:t>1.</a:t>
            </a:r>
            <a:endParaRPr lang="en-US" sz="4000" dirty="0">
              <a:solidFill>
                <a:schemeClr val="accent1"/>
              </a:solidFill>
              <a:effectLst/>
              <a:latin typeface="Lucida Handwriting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en-US" sz="4000" dirty="0" smtClean="0">
                <a:latin typeface="+mj-lt"/>
              </a:rPr>
              <a:t>Color change</a:t>
            </a:r>
          </a:p>
          <a:p>
            <a:pPr>
              <a:buFont typeface="Arial" pitchFamily="34" charset="0"/>
              <a:buChar char="•"/>
            </a:pPr>
            <a:r>
              <a:rPr lang="en-US" sz="4000" dirty="0" smtClean="0">
                <a:latin typeface="+mj-lt"/>
              </a:rPr>
              <a:t>Temp. change</a:t>
            </a:r>
          </a:p>
          <a:p>
            <a:pPr>
              <a:buFont typeface="Courier New" pitchFamily="49" charset="0"/>
              <a:buChar char="o"/>
            </a:pPr>
            <a:endParaRPr lang="en-US" sz="4000" dirty="0">
              <a:latin typeface="+mj-lt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4495800" y="1600200"/>
            <a:ext cx="4191000" cy="4525963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 smtClean="0">
                <a:latin typeface="+mj-lt"/>
              </a:rPr>
              <a:t>Gas production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>
                <a:latin typeface="+mj-lt"/>
              </a:rPr>
              <a:t>Precipitate forms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>
                <a:latin typeface="+mj-lt"/>
              </a:rPr>
              <a:t>Change in prop.</a:t>
            </a:r>
            <a:endParaRPr lang="en-US" sz="3200" dirty="0">
              <a:latin typeface="+mj-lt"/>
            </a:endParaRPr>
          </a:p>
        </p:txBody>
      </p:sp>
      <p:pic>
        <p:nvPicPr>
          <p:cNvPr id="23562" name="Picture 10" descr="http://www.physicscentral.com/experiment/physicsathome/images/thermometer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4114800"/>
            <a:ext cx="2671210" cy="2286000"/>
          </a:xfrm>
          <a:prstGeom prst="rect">
            <a:avLst/>
          </a:prstGeom>
          <a:noFill/>
        </p:spPr>
      </p:pic>
      <p:pic>
        <p:nvPicPr>
          <p:cNvPr id="44034" name="Picture 2" descr="http://www.theoutdoorparent.com/wp-content/uploads/2009/09/fall-leaf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00400" y="4191000"/>
            <a:ext cx="2684149" cy="2286000"/>
          </a:xfrm>
          <a:prstGeom prst="rect">
            <a:avLst/>
          </a:prstGeom>
          <a:noFill/>
        </p:spPr>
      </p:pic>
      <p:pic>
        <p:nvPicPr>
          <p:cNvPr id="44038" name="Picture 6" descr="http://stockfresh.com/files/k/karandaev/m/71/255718_stock-photo-three-melting-ice-cub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2200" y="4114800"/>
            <a:ext cx="2667000" cy="228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chemeClr val="accent1"/>
                </a:solidFill>
                <a:effectLst/>
                <a:latin typeface="Lucida Handwriting" pitchFamily="66" charset="0"/>
              </a:rPr>
              <a:t>Question</a:t>
            </a:r>
            <a:r>
              <a:rPr lang="en-US" dirty="0" smtClean="0">
                <a:solidFill>
                  <a:schemeClr val="accent1"/>
                </a:solidFill>
                <a:latin typeface="Lucida Handwriting" pitchFamily="66" charset="0"/>
              </a:rPr>
              <a:t> </a:t>
            </a:r>
            <a:r>
              <a:rPr lang="en-US" dirty="0" smtClean="0">
                <a:solidFill>
                  <a:schemeClr val="accent1"/>
                </a:solidFill>
                <a:effectLst/>
                <a:latin typeface="Lucida Handwriting" pitchFamily="66" charset="0"/>
              </a:rPr>
              <a:t>21.</a:t>
            </a:r>
            <a:endParaRPr lang="en-US" dirty="0">
              <a:solidFill>
                <a:schemeClr val="accent1"/>
              </a:solidFill>
              <a:effectLst/>
              <a:latin typeface="Lucida Handwriting" pitchFamily="66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4000" dirty="0" smtClean="0">
                <a:latin typeface="+mj-lt"/>
              </a:rPr>
              <a:t>  </a:t>
            </a:r>
            <a:r>
              <a:rPr lang="en-US" sz="6000" dirty="0" smtClean="0">
                <a:latin typeface="+mj-lt"/>
              </a:rPr>
              <a:t>The stronger the acid, the _____ the pH, the stronger the base, the ______ the pH</a:t>
            </a:r>
            <a:endParaRPr lang="en-US" sz="60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chemeClr val="accent1"/>
                </a:solidFill>
                <a:effectLst/>
                <a:latin typeface="Lucida Handwriting" pitchFamily="66" charset="0"/>
              </a:rPr>
              <a:t>Answer</a:t>
            </a:r>
            <a:r>
              <a:rPr lang="en-US" dirty="0" smtClean="0">
                <a:solidFill>
                  <a:schemeClr val="accent1"/>
                </a:solidFill>
                <a:latin typeface="Lucida Handwriting" pitchFamily="66" charset="0"/>
              </a:rPr>
              <a:t> </a:t>
            </a:r>
            <a:r>
              <a:rPr lang="en-US" dirty="0" smtClean="0">
                <a:solidFill>
                  <a:schemeClr val="accent1"/>
                </a:solidFill>
                <a:effectLst/>
                <a:latin typeface="Lucida Handwriting" pitchFamily="66" charset="0"/>
              </a:rPr>
              <a:t>21.</a:t>
            </a:r>
            <a:endParaRPr lang="en-US" dirty="0">
              <a:solidFill>
                <a:schemeClr val="accent1"/>
              </a:solidFill>
              <a:effectLst/>
              <a:latin typeface="Lucida Handwriting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3200" dirty="0" smtClean="0">
                <a:latin typeface="+mj-lt"/>
              </a:rPr>
              <a:t>   </a:t>
            </a:r>
            <a:r>
              <a:rPr lang="en-US" sz="4400" dirty="0" smtClean="0">
                <a:latin typeface="+mj-lt"/>
              </a:rPr>
              <a:t>The stronger the acid, the </a:t>
            </a:r>
            <a:r>
              <a:rPr lang="en-US" sz="4400" u="sng" dirty="0" smtClean="0">
                <a:latin typeface="+mj-lt"/>
              </a:rPr>
              <a:t>lower</a:t>
            </a:r>
            <a:r>
              <a:rPr lang="en-US" sz="4400" dirty="0" smtClean="0">
                <a:latin typeface="+mj-lt"/>
              </a:rPr>
              <a:t> the pH, the stronger the base, the </a:t>
            </a:r>
            <a:r>
              <a:rPr lang="en-US" sz="4400" u="sng" dirty="0" smtClean="0">
                <a:latin typeface="+mj-lt"/>
              </a:rPr>
              <a:t>higher</a:t>
            </a:r>
            <a:r>
              <a:rPr lang="en-US" sz="4400" dirty="0" smtClean="0">
                <a:latin typeface="+mj-lt"/>
              </a:rPr>
              <a:t> the pH</a:t>
            </a:r>
            <a:endParaRPr lang="en-US" sz="4400" dirty="0">
              <a:latin typeface="+mj-lt"/>
            </a:endParaRPr>
          </a:p>
        </p:txBody>
      </p:sp>
      <p:pic>
        <p:nvPicPr>
          <p:cNvPr id="4" name="Picture 2" descr="http://students.cis.uab.edu/ash13y/acids_and_bases_phsca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962400"/>
            <a:ext cx="8177981" cy="2514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chemeClr val="accent1"/>
                </a:solidFill>
                <a:effectLst/>
                <a:latin typeface="Lucida Handwriting" pitchFamily="66" charset="0"/>
              </a:rPr>
              <a:t>Question 22.</a:t>
            </a:r>
            <a:endParaRPr lang="en-US" dirty="0">
              <a:solidFill>
                <a:schemeClr val="accent1"/>
              </a:solidFill>
              <a:effectLst/>
              <a:latin typeface="Lucida Handwriting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70916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8000" dirty="0" smtClean="0">
                <a:latin typeface="+mj-lt"/>
              </a:rPr>
              <a:t> </a:t>
            </a:r>
            <a:r>
              <a:rPr lang="en-US" sz="7200" dirty="0" smtClean="0">
                <a:latin typeface="+mj-lt"/>
              </a:rPr>
              <a:t>What does a neutralization reaction produce?</a:t>
            </a:r>
            <a:endParaRPr lang="en-US" sz="72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chemeClr val="accent1"/>
                </a:solidFill>
                <a:effectLst/>
                <a:latin typeface="Lucida Handwriting" pitchFamily="66" charset="0"/>
              </a:rPr>
              <a:t>Answer</a:t>
            </a:r>
            <a:r>
              <a:rPr lang="en-US" dirty="0" smtClean="0">
                <a:solidFill>
                  <a:schemeClr val="accent1"/>
                </a:solidFill>
                <a:latin typeface="Lucida Handwriting" pitchFamily="66" charset="0"/>
              </a:rPr>
              <a:t> </a:t>
            </a:r>
            <a:r>
              <a:rPr lang="en-US" dirty="0" smtClean="0">
                <a:solidFill>
                  <a:schemeClr val="accent1"/>
                </a:solidFill>
                <a:effectLst/>
                <a:latin typeface="Lucida Handwriting" pitchFamily="66" charset="0"/>
              </a:rPr>
              <a:t>22.</a:t>
            </a:r>
            <a:endParaRPr lang="en-US" dirty="0">
              <a:solidFill>
                <a:schemeClr val="accent1"/>
              </a:solidFill>
              <a:effectLst/>
              <a:latin typeface="Lucida Handwriting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0" y="2895600"/>
            <a:ext cx="1295400" cy="15240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9600" dirty="0" smtClean="0">
                <a:latin typeface="+mj-lt"/>
              </a:rPr>
              <a:t>&amp;</a:t>
            </a:r>
            <a:endParaRPr lang="en-US" sz="9600" dirty="0">
              <a:latin typeface="+mj-lt"/>
            </a:endParaRPr>
          </a:p>
        </p:txBody>
      </p:sp>
      <p:pic>
        <p:nvPicPr>
          <p:cNvPr id="7" name="Picture 2" descr="http://blogs.yu.edu/sustainability/files/2011/12/water-bott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2133600"/>
            <a:ext cx="2819400" cy="3289300"/>
          </a:xfrm>
          <a:prstGeom prst="rect">
            <a:avLst/>
          </a:prstGeom>
          <a:noFill/>
        </p:spPr>
      </p:pic>
      <p:pic>
        <p:nvPicPr>
          <p:cNvPr id="8" name="Picture 4" descr="http://4.bp.blogspot.com/-E2GWJjzZjBU/Tew9h1YO4EI/AAAAAAAABEk/c0TE4iG00Ys/s1600/salt-shaker-108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2133600"/>
            <a:ext cx="2895600" cy="33092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000" dirty="0" smtClean="0">
                <a:solidFill>
                  <a:schemeClr val="accent1"/>
                </a:solidFill>
                <a:effectLst/>
                <a:latin typeface="Lucida Handwriting" pitchFamily="66" charset="0"/>
              </a:rPr>
              <a:t>Question</a:t>
            </a:r>
            <a:r>
              <a:rPr lang="en-US" sz="4000" dirty="0" smtClean="0">
                <a:solidFill>
                  <a:schemeClr val="accent1"/>
                </a:solidFill>
                <a:latin typeface="Lucida Handwriting" pitchFamily="66" charset="0"/>
              </a:rPr>
              <a:t> </a:t>
            </a:r>
            <a:r>
              <a:rPr lang="en-US" sz="4000" dirty="0" smtClean="0">
                <a:solidFill>
                  <a:schemeClr val="accent1"/>
                </a:solidFill>
                <a:effectLst/>
                <a:latin typeface="Lucida Handwriting" pitchFamily="66" charset="0"/>
              </a:rPr>
              <a:t>2.</a:t>
            </a:r>
            <a:endParaRPr lang="en-US" sz="4000" dirty="0">
              <a:solidFill>
                <a:schemeClr val="accent1"/>
              </a:solidFill>
              <a:effectLst/>
              <a:latin typeface="Lucida Handwriting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029200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en-US" sz="7200" dirty="0" smtClean="0"/>
              <a:t>    </a:t>
            </a:r>
            <a:r>
              <a:rPr lang="en-US" sz="3600" dirty="0" smtClean="0">
                <a:latin typeface="+mj-lt"/>
              </a:rPr>
              <a:t>Fill in the blank.</a:t>
            </a:r>
          </a:p>
          <a:p>
            <a:pPr>
              <a:buNone/>
            </a:pPr>
            <a:r>
              <a:rPr lang="en-US" sz="7200" dirty="0" smtClean="0"/>
              <a:t>   </a:t>
            </a:r>
            <a:r>
              <a:rPr lang="en-US" sz="12000" dirty="0" smtClean="0">
                <a:latin typeface="+mj-lt"/>
              </a:rPr>
              <a:t>Chemical reactions occur when bonds are either ______ or ______.</a:t>
            </a:r>
            <a:endParaRPr lang="en-US" sz="120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000" dirty="0" smtClean="0">
                <a:solidFill>
                  <a:schemeClr val="accent1"/>
                </a:solidFill>
                <a:effectLst/>
                <a:latin typeface="Lucida Handwriting" pitchFamily="66" charset="0"/>
              </a:rPr>
              <a:t>Answer</a:t>
            </a:r>
            <a:r>
              <a:rPr lang="en-US" sz="4000" dirty="0" smtClean="0">
                <a:solidFill>
                  <a:schemeClr val="accent1"/>
                </a:solidFill>
                <a:latin typeface="Lucida Handwriting" pitchFamily="66" charset="0"/>
              </a:rPr>
              <a:t> </a:t>
            </a:r>
            <a:r>
              <a:rPr lang="en-US" sz="4000" dirty="0" smtClean="0">
                <a:solidFill>
                  <a:schemeClr val="accent1"/>
                </a:solidFill>
                <a:effectLst/>
                <a:latin typeface="Lucida Handwriting" pitchFamily="66" charset="0"/>
              </a:rPr>
              <a:t>2.</a:t>
            </a:r>
            <a:endParaRPr lang="en-US" sz="4000" dirty="0">
              <a:solidFill>
                <a:schemeClr val="accent1"/>
              </a:solidFill>
              <a:effectLst/>
              <a:latin typeface="Lucida Handwriting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091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4800" dirty="0" smtClean="0">
                <a:latin typeface="+mj-lt"/>
              </a:rPr>
              <a:t>  Chemical reactions occur when bonds are either </a:t>
            </a:r>
            <a:r>
              <a:rPr lang="en-US" sz="4800" u="sng" dirty="0" smtClean="0">
                <a:latin typeface="+mj-lt"/>
              </a:rPr>
              <a:t>broken</a:t>
            </a:r>
            <a:r>
              <a:rPr lang="en-US" sz="4800" dirty="0" smtClean="0">
                <a:latin typeface="+mj-lt"/>
              </a:rPr>
              <a:t> or </a:t>
            </a:r>
            <a:r>
              <a:rPr lang="en-US" sz="4800" u="sng" dirty="0" smtClean="0">
                <a:latin typeface="+mj-lt"/>
              </a:rPr>
              <a:t>formed</a:t>
            </a:r>
            <a:endParaRPr lang="en-US" sz="4800" dirty="0">
              <a:latin typeface="+mj-lt"/>
            </a:endParaRPr>
          </a:p>
        </p:txBody>
      </p:sp>
      <p:pic>
        <p:nvPicPr>
          <p:cNvPr id="21506" name="Picture 2" descr="http://www.personal.kent.edu/~cearley/ChemWrld/balance/H2_O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3657600"/>
            <a:ext cx="3962400" cy="29718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4000" dirty="0" smtClean="0">
                <a:solidFill>
                  <a:schemeClr val="accent1"/>
                </a:solidFill>
                <a:effectLst/>
                <a:latin typeface="Lucida Handwriting" pitchFamily="66" charset="0"/>
              </a:rPr>
              <a:t>Question</a:t>
            </a:r>
            <a:r>
              <a:rPr lang="en-US" sz="4000" dirty="0" smtClean="0">
                <a:solidFill>
                  <a:schemeClr val="accent1"/>
                </a:solidFill>
                <a:latin typeface="Lucida Handwriting" pitchFamily="66" charset="0"/>
              </a:rPr>
              <a:t> </a:t>
            </a:r>
            <a:r>
              <a:rPr lang="en-US" sz="4000" dirty="0" smtClean="0">
                <a:solidFill>
                  <a:schemeClr val="accent1"/>
                </a:solidFill>
                <a:effectLst/>
                <a:latin typeface="Lucida Handwriting" pitchFamily="66" charset="0"/>
              </a:rPr>
              <a:t>3.</a:t>
            </a:r>
            <a:endParaRPr lang="en-US" sz="4000" dirty="0">
              <a:solidFill>
                <a:schemeClr val="accent1"/>
              </a:solidFill>
              <a:effectLst/>
              <a:latin typeface="Lucida Handwriting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0139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4000" dirty="0" smtClean="0"/>
              <a:t>    </a:t>
            </a:r>
            <a:r>
              <a:rPr lang="en-US" sz="2000" dirty="0" smtClean="0">
                <a:latin typeface="+mj-lt"/>
              </a:rPr>
              <a:t>Fill in the blank.</a:t>
            </a:r>
          </a:p>
          <a:p>
            <a:pPr>
              <a:buNone/>
            </a:pPr>
            <a:r>
              <a:rPr lang="en-US" sz="5400" dirty="0" smtClean="0">
                <a:latin typeface="+mj-lt"/>
              </a:rPr>
              <a:t>  When chemical reactions occur, atoms are not created or destroyed, they are just re-________</a:t>
            </a:r>
            <a:endParaRPr lang="en-US" sz="54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000" dirty="0" smtClean="0">
                <a:solidFill>
                  <a:schemeClr val="accent1"/>
                </a:solidFill>
                <a:effectLst/>
                <a:latin typeface="Lucida Handwriting" pitchFamily="66" charset="0"/>
              </a:rPr>
              <a:t>Answer</a:t>
            </a:r>
            <a:r>
              <a:rPr lang="en-US" sz="4000" dirty="0" smtClean="0">
                <a:solidFill>
                  <a:schemeClr val="accent1"/>
                </a:solidFill>
                <a:latin typeface="Lucida Handwriting" pitchFamily="66" charset="0"/>
              </a:rPr>
              <a:t> </a:t>
            </a:r>
            <a:r>
              <a:rPr lang="en-US" sz="4000" dirty="0" smtClean="0">
                <a:solidFill>
                  <a:schemeClr val="accent1"/>
                </a:solidFill>
                <a:effectLst/>
                <a:latin typeface="Lucida Handwriting" pitchFamily="66" charset="0"/>
              </a:rPr>
              <a:t>3.</a:t>
            </a:r>
            <a:endParaRPr lang="en-US" sz="4000" dirty="0">
              <a:solidFill>
                <a:schemeClr val="accent1"/>
              </a:solidFill>
              <a:effectLst/>
              <a:latin typeface="Lucida Handwriting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 </a:t>
            </a:r>
            <a:r>
              <a:rPr lang="en-US" sz="4800" dirty="0" smtClean="0">
                <a:latin typeface="+mj-lt"/>
              </a:rPr>
              <a:t>When reactions occur, atoms are not created or destroyed, they are just re-</a:t>
            </a:r>
            <a:r>
              <a:rPr lang="en-US" sz="4800" u="sng" dirty="0" smtClean="0">
                <a:latin typeface="+mj-lt"/>
              </a:rPr>
              <a:t>arranged</a:t>
            </a:r>
            <a:endParaRPr lang="en-US" sz="4800" dirty="0">
              <a:latin typeface="+mj-lt"/>
            </a:endParaRPr>
          </a:p>
        </p:txBody>
      </p:sp>
      <p:pic>
        <p:nvPicPr>
          <p:cNvPr id="4" name="Picture 2" descr="http://education.jlab.org/qa/atom_model_0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3962400"/>
            <a:ext cx="2590800" cy="25908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000" dirty="0" smtClean="0">
                <a:solidFill>
                  <a:schemeClr val="accent1"/>
                </a:solidFill>
                <a:effectLst/>
                <a:latin typeface="Lucida Handwriting" pitchFamily="66" charset="0"/>
              </a:rPr>
              <a:t>Question 4. </a:t>
            </a:r>
            <a:endParaRPr lang="en-US" sz="4000" dirty="0">
              <a:solidFill>
                <a:schemeClr val="accent1"/>
              </a:solidFill>
              <a:effectLst/>
              <a:latin typeface="Lucida Handwriting" pitchFamily="66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81000" y="1524000"/>
            <a:ext cx="8382000" cy="4953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6600" dirty="0" smtClean="0">
                <a:latin typeface="+mj-lt"/>
              </a:rPr>
              <a:t>  What do chemical formulas and chemical equations show?</a:t>
            </a:r>
            <a:endParaRPr lang="en-US" sz="66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000" dirty="0" smtClean="0">
                <a:solidFill>
                  <a:schemeClr val="accent1"/>
                </a:solidFill>
                <a:effectLst/>
                <a:latin typeface="Lucida Handwriting" pitchFamily="66" charset="0"/>
              </a:rPr>
              <a:t>Answer</a:t>
            </a:r>
            <a:r>
              <a:rPr lang="en-US" sz="4000" dirty="0" smtClean="0">
                <a:solidFill>
                  <a:schemeClr val="accent1"/>
                </a:solidFill>
                <a:latin typeface="Lucida Handwriting" pitchFamily="66" charset="0"/>
              </a:rPr>
              <a:t> </a:t>
            </a:r>
            <a:r>
              <a:rPr lang="en-US" sz="4000" dirty="0" smtClean="0">
                <a:solidFill>
                  <a:schemeClr val="accent1"/>
                </a:solidFill>
                <a:effectLst/>
                <a:latin typeface="Lucida Handwriting" pitchFamily="66" charset="0"/>
              </a:rPr>
              <a:t>4.</a:t>
            </a:r>
            <a:endParaRPr lang="en-US" sz="4000" dirty="0">
              <a:solidFill>
                <a:schemeClr val="accent1"/>
              </a:solidFill>
              <a:latin typeface="Lucida Handwriting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3657600"/>
          </a:xfrm>
        </p:spPr>
        <p:txBody>
          <a:bodyPr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en-US" sz="3600" dirty="0" smtClean="0">
                <a:latin typeface="+mj-lt"/>
              </a:rPr>
              <a:t>Chemical formulas show the elements and ratio of atoms in a molecule </a:t>
            </a:r>
          </a:p>
          <a:p>
            <a:pPr>
              <a:buFont typeface="Arial" pitchFamily="34" charset="0"/>
              <a:buChar char="•"/>
            </a:pPr>
            <a:r>
              <a:rPr lang="en-US" sz="3600" dirty="0" smtClean="0">
                <a:latin typeface="+mj-lt"/>
              </a:rPr>
              <a:t>Chemical equations show the reactants and resulting products of a reaction</a:t>
            </a:r>
            <a:endParaRPr lang="en-US" sz="3600" dirty="0">
              <a:latin typeface="+mj-lt"/>
            </a:endParaRPr>
          </a:p>
        </p:txBody>
      </p:sp>
      <p:pic>
        <p:nvPicPr>
          <p:cNvPr id="17410" name="Picture 2" descr="http://2.bp.blogspot.com/-4RW5duoVfMI/TbYfGi8M9OI/AAAAAAAAAVI/VTh7FWB4Giw/s1600/chemical+formula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05200" y="4343400"/>
            <a:ext cx="3612706" cy="23301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1308</TotalTime>
  <Words>526</Words>
  <Application>Microsoft Office PowerPoint</Application>
  <PresentationFormat>On-screen Show (4:3)</PresentationFormat>
  <Paragraphs>106</Paragraphs>
  <Slides>33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Apex</vt:lpstr>
      <vt:lpstr>Chapter 6-7 Chemistry Final Review</vt:lpstr>
      <vt:lpstr>Question 1.</vt:lpstr>
      <vt:lpstr>Answer 1.</vt:lpstr>
      <vt:lpstr>Question 2.</vt:lpstr>
      <vt:lpstr>Answer 2.</vt:lpstr>
      <vt:lpstr>Question 3.</vt:lpstr>
      <vt:lpstr>Answer 3.</vt:lpstr>
      <vt:lpstr>Question 4. </vt:lpstr>
      <vt:lpstr>Answer 4.</vt:lpstr>
      <vt:lpstr>Question 5.</vt:lpstr>
      <vt:lpstr>Answer 5.</vt:lpstr>
      <vt:lpstr>Question 6.</vt:lpstr>
      <vt:lpstr>Answer 6.</vt:lpstr>
      <vt:lpstr>Question 7.</vt:lpstr>
      <vt:lpstr>Answer 7.</vt:lpstr>
      <vt:lpstr>Question 8.</vt:lpstr>
      <vt:lpstr>Answer 8</vt:lpstr>
      <vt:lpstr>Question 9.</vt:lpstr>
      <vt:lpstr>Answer 9.</vt:lpstr>
      <vt:lpstr>Question 14. </vt:lpstr>
      <vt:lpstr>Answer 14.</vt:lpstr>
      <vt:lpstr>Question 17.</vt:lpstr>
      <vt:lpstr>Answer 17.</vt:lpstr>
      <vt:lpstr>Question 18.</vt:lpstr>
      <vt:lpstr>Answer 18.</vt:lpstr>
      <vt:lpstr>Question 19.</vt:lpstr>
      <vt:lpstr>Answer 19.</vt:lpstr>
      <vt:lpstr>Question 20.</vt:lpstr>
      <vt:lpstr>Answer 20.</vt:lpstr>
      <vt:lpstr>Question 21.</vt:lpstr>
      <vt:lpstr>Answer 21.</vt:lpstr>
      <vt:lpstr>Question 22.</vt:lpstr>
      <vt:lpstr>Answer 22.</vt:lpstr>
    </vt:vector>
  </TitlesOfParts>
  <Company>Temecula Valley USD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5 Signs that a chemical change has occurred</dc:title>
  <dc:creator>Nadine Herrera</dc:creator>
  <cp:lastModifiedBy>sstock</cp:lastModifiedBy>
  <cp:revision>78</cp:revision>
  <dcterms:created xsi:type="dcterms:W3CDTF">2012-05-02T20:28:46Z</dcterms:created>
  <dcterms:modified xsi:type="dcterms:W3CDTF">2013-12-11T18:12:06Z</dcterms:modified>
</cp:coreProperties>
</file>