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366DD7-2257-4BEA-B19C-C9E3FCAF0778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00F6DD-C7E8-4549-BE2E-4EA37C768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ace-mrl.engin.umich.edu/NewFiles/library/PVA_bending.jpg&amp;imgrefurl=http://ace-mrl.engin.umich.edu/NewFiles/projects/mat_overview.html&amp;h=852&amp;w=1141&amp;sz=133&amp;tbnid=xtBl5f_9jcwJ:&amp;tbnh=112&amp;tbnw=150&amp;hl=en&amp;start=2&amp;prev=/images?q=ductile+metal&amp;svnum=10&amp;hl=en&amp;lr=&amp;sa=G" TargetMode="Externa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webelements.com/webelements/elements/media/element-pics/C.jpg&amp;imgrefurl=http://www.webelements.com/webelements/elements/text/C/key.html&amp;h=240&amp;w=320&amp;sz=16&amp;tbnid=gIxWrwhPk9MJ:&amp;tbnh=84&amp;tbnw=113&amp;hl=en&amp;start=6&amp;prev=/images?q=carbon&amp;svnum=10&amp;hl=en&amp;lr=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google.com/imgres?imgurl=http://www.webelements.com/webelements/elements/media/element-pics/S.jpg&amp;imgrefurl=http://www.webelements.com/webelements/elements/text/S/key.html&amp;h=240&amp;w=320&amp;sz=16&amp;tbnid=25cjq06VSBEJ:&amp;tbnh=84&amp;tbnw=113&amp;hl=en&amp;start=1&amp;prev=/images?q=sulfur&amp;svnum=10&amp;hl=en&amp;lr=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 Periodic Table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Periodic Table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686800" cy="4191000"/>
          </a:xfrm>
        </p:spPr>
        <p:txBody>
          <a:bodyPr>
            <a:normAutofit/>
          </a:bodyPr>
          <a:lstStyle/>
          <a:p>
            <a:r>
              <a:rPr lang="en-US" sz="2400" dirty="0"/>
              <a:t>Elements are </a:t>
            </a:r>
            <a:r>
              <a:rPr lang="en-US" sz="2400" dirty="0" smtClean="0"/>
              <a:t>also classified </a:t>
            </a:r>
            <a:r>
              <a:rPr lang="en-US" sz="2400" dirty="0"/>
              <a:t>as metals, nonmetals or metalloids according to their </a:t>
            </a:r>
            <a:r>
              <a:rPr lang="en-US" sz="2400" dirty="0" smtClean="0"/>
              <a:t>properties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zig</a:t>
            </a:r>
            <a:r>
              <a:rPr lang="en-US" sz="2400" dirty="0" smtClean="0"/>
              <a:t> </a:t>
            </a:r>
            <a:r>
              <a:rPr lang="en-US" sz="2400" dirty="0" err="1" smtClean="0"/>
              <a:t>zag</a:t>
            </a:r>
            <a:r>
              <a:rPr lang="en-US" sz="2400" dirty="0" smtClean="0"/>
              <a:t> line on the table separates these categories</a:t>
            </a:r>
          </a:p>
          <a:p>
            <a:r>
              <a:rPr lang="en-US" sz="2400" dirty="0" smtClean="0"/>
              <a:t>To the left:  metals   		     To the right:  non-metals</a:t>
            </a:r>
          </a:p>
          <a:p>
            <a:pPr>
              <a:buNone/>
            </a:pPr>
            <a:r>
              <a:rPr lang="en-US" sz="2400" dirty="0" smtClean="0"/>
              <a:t>               Touching the </a:t>
            </a:r>
            <a:r>
              <a:rPr lang="en-US" sz="2400" dirty="0" err="1" smtClean="0"/>
              <a:t>zig</a:t>
            </a:r>
            <a:r>
              <a:rPr lang="en-US" sz="2400" dirty="0" smtClean="0"/>
              <a:t> </a:t>
            </a:r>
            <a:r>
              <a:rPr lang="en-US" sz="2400" dirty="0" err="1" smtClean="0"/>
              <a:t>zag</a:t>
            </a:r>
            <a:r>
              <a:rPr lang="en-US" sz="2400" dirty="0" smtClean="0"/>
              <a:t> line= metalloids</a:t>
            </a:r>
            <a:endParaRPr lang="en-US" sz="2400" dirty="0"/>
          </a:p>
        </p:txBody>
      </p:sp>
      <p:pic>
        <p:nvPicPr>
          <p:cNvPr id="24580" name="Picture 4" descr="periodic%20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4496" y="3124200"/>
            <a:ext cx="6726504" cy="37338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Metals have similar physical properties.  They are:</a:t>
            </a:r>
          </a:p>
          <a:p>
            <a:pPr lvl="1"/>
            <a:r>
              <a:rPr lang="en-US" dirty="0" smtClean="0"/>
              <a:t>Shiny</a:t>
            </a:r>
          </a:p>
          <a:p>
            <a:pPr lvl="1"/>
            <a:r>
              <a:rPr lang="en-US" dirty="0" smtClean="0"/>
              <a:t>Malleable – can bend or pound into shapes</a:t>
            </a:r>
          </a:p>
          <a:p>
            <a:pPr lvl="1"/>
            <a:r>
              <a:rPr lang="en-US" dirty="0" smtClean="0"/>
              <a:t>Ductile – can form into wires</a:t>
            </a:r>
          </a:p>
          <a:p>
            <a:pPr lvl="1"/>
            <a:r>
              <a:rPr lang="en-US" dirty="0" smtClean="0"/>
              <a:t>Good conductors of heat and electricity</a:t>
            </a:r>
          </a:p>
          <a:p>
            <a:pPr lvl="1"/>
            <a:r>
              <a:rPr lang="en-US" dirty="0" smtClean="0"/>
              <a:t>High melting points</a:t>
            </a:r>
          </a:p>
          <a:p>
            <a:pPr lvl="1"/>
            <a:r>
              <a:rPr lang="en-US" dirty="0" smtClean="0"/>
              <a:t>Hard</a:t>
            </a:r>
          </a:p>
          <a:p>
            <a:endParaRPr lang="en-US" dirty="0" smtClean="0"/>
          </a:p>
          <a:p>
            <a:r>
              <a:rPr lang="en-US" dirty="0" smtClean="0"/>
              <a:t>Chemical properties can vary.  Some can corrode, and some are very reactive –</a:t>
            </a:r>
          </a:p>
          <a:p>
            <a:pPr>
              <a:buNone/>
            </a:pPr>
            <a:r>
              <a:rPr lang="en-US" dirty="0" smtClean="0"/>
              <a:t>     form bonds.</a:t>
            </a:r>
          </a:p>
        </p:txBody>
      </p:sp>
      <p:pic>
        <p:nvPicPr>
          <p:cNvPr id="11" name="Picture 7" descr="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04800"/>
            <a:ext cx="1864327" cy="9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MB6.jpg (53172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85708">
            <a:off x="7148637" y="2035459"/>
            <a:ext cx="1542891" cy="83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roll of copper wi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3276600"/>
            <a:ext cx="1295400" cy="107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image0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4114800"/>
            <a:ext cx="1360545" cy="129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PVA_bendi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11530" y="4800600"/>
            <a:ext cx="163247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Non-metals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Non-metals have the opposite properties of metals.  They are:</a:t>
            </a:r>
          </a:p>
          <a:p>
            <a:pPr lvl="1"/>
            <a:r>
              <a:rPr lang="en-US" dirty="0" smtClean="0"/>
              <a:t>Dull</a:t>
            </a:r>
          </a:p>
          <a:p>
            <a:pPr lvl="1"/>
            <a:r>
              <a:rPr lang="en-US" dirty="0" smtClean="0"/>
              <a:t>Brittle</a:t>
            </a:r>
          </a:p>
          <a:p>
            <a:pPr lvl="1"/>
            <a:r>
              <a:rPr lang="en-US" dirty="0" smtClean="0"/>
              <a:t>Non-conductive (Insulators)</a:t>
            </a:r>
          </a:p>
          <a:p>
            <a:pPr lvl="1"/>
            <a:r>
              <a:rPr lang="en-US" dirty="0" smtClean="0"/>
              <a:t>Low melting points </a:t>
            </a:r>
          </a:p>
          <a:p>
            <a:pPr lvl="1"/>
            <a:r>
              <a:rPr lang="en-US" dirty="0" smtClean="0"/>
              <a:t>Mostly gases at room temperature</a:t>
            </a:r>
          </a:p>
          <a:p>
            <a:r>
              <a:rPr lang="en-US" dirty="0" smtClean="0"/>
              <a:t>Chemical properties:</a:t>
            </a:r>
          </a:p>
          <a:p>
            <a:pPr lvl="1"/>
            <a:r>
              <a:rPr lang="en-US" dirty="0" smtClean="0"/>
              <a:t>All non-metals can form compounds except the noble gases (family 18).  </a:t>
            </a:r>
          </a:p>
          <a:p>
            <a:pPr lvl="1"/>
            <a:r>
              <a:rPr lang="en-US" dirty="0" smtClean="0"/>
              <a:t>Noble gases (inert gases) – the last family on the periodic table that does not react with anything.  They are the snobs of the table.  Ex:  helium, neon</a:t>
            </a:r>
            <a:endParaRPr lang="en-US" dirty="0"/>
          </a:p>
        </p:txBody>
      </p:sp>
      <p:pic>
        <p:nvPicPr>
          <p:cNvPr id="4" name="Picture 5" descr="Helium har till synes en ganska god lyftkraft. Det här är inget vi rekommenderar att någon provar - det är garanterat livsfarligt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99945">
            <a:off x="7479492" y="1529177"/>
            <a:ext cx="1535949" cy="230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NobleGa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352800"/>
            <a:ext cx="66654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33494">
            <a:off x="4658452" y="1798817"/>
            <a:ext cx="1681163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C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24991">
            <a:off x="6017638" y="3355147"/>
            <a:ext cx="152876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Semi-metals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4754563"/>
          </a:xfrm>
        </p:spPr>
        <p:txBody>
          <a:bodyPr/>
          <a:lstStyle/>
          <a:p>
            <a:r>
              <a:rPr lang="en-US" dirty="0" smtClean="0"/>
              <a:t>The semi-metals (also called metalloids) can have properties of both metals and nonmetals.  </a:t>
            </a:r>
          </a:p>
          <a:p>
            <a:r>
              <a:rPr lang="en-US" dirty="0" smtClean="0"/>
              <a:t>Their most useful property is that they are semi-conductors.</a:t>
            </a:r>
          </a:p>
          <a:p>
            <a:r>
              <a:rPr lang="en-US" dirty="0" smtClean="0"/>
              <a:t>Semi-conductor – the varying ability to conduct electricity. Used in every computer chip in the world. </a:t>
            </a:r>
          </a:p>
          <a:p>
            <a:r>
              <a:rPr lang="en-US" dirty="0" smtClean="0"/>
              <a:t>Example:  silicon </a:t>
            </a:r>
          </a:p>
        </p:txBody>
      </p:sp>
      <p:pic>
        <p:nvPicPr>
          <p:cNvPr id="4" name="Picture 3" descr="computer ch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21040" y="4800600"/>
            <a:ext cx="2746735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the ‘stuff’ of the universe is composed of Matter. Ex:  air, you, your table, a pencil, a star, etc…</a:t>
            </a:r>
          </a:p>
          <a:p>
            <a:r>
              <a:rPr lang="en-US" dirty="0" smtClean="0"/>
              <a:t>Matter – anything that has mass, and takes up space.</a:t>
            </a:r>
          </a:p>
          <a:p>
            <a:r>
              <a:rPr lang="en-US" dirty="0" smtClean="0"/>
              <a:t>The smallest particle of matter is an atom.</a:t>
            </a:r>
          </a:p>
          <a:p>
            <a:r>
              <a:rPr lang="en-US" dirty="0" smtClean="0"/>
              <a:t>The structure of the atom determines the traits of matter.  </a:t>
            </a:r>
          </a:p>
          <a:p>
            <a:r>
              <a:rPr lang="en-US" dirty="0" smtClean="0"/>
              <a:t>Ex: Aluminum is different than Gold because it’s atoms are different.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7467600" cy="4525963"/>
          </a:xfrm>
        </p:spPr>
        <p:txBody>
          <a:bodyPr/>
          <a:lstStyle/>
          <a:p>
            <a:r>
              <a:rPr lang="en-US" dirty="0" smtClean="0"/>
              <a:t>An atom consists of 3 main parts:  protons, neutrons, and electrons.</a:t>
            </a:r>
          </a:p>
          <a:p>
            <a:r>
              <a:rPr lang="en-US" dirty="0" smtClean="0"/>
              <a:t>Protons and neutrons are in the nucleus (the center of the atom), while electrons orbit the nucleus. (like planets around our sun)</a:t>
            </a:r>
          </a:p>
          <a:p>
            <a:r>
              <a:rPr lang="en-US" dirty="0" smtClean="0"/>
              <a:t>Protons have a positive charge (+), neutrons are neutral (0), while electrons have a negative charge (-).  </a:t>
            </a:r>
          </a:p>
          <a:p>
            <a:endParaRPr lang="en-US" dirty="0"/>
          </a:p>
        </p:txBody>
      </p:sp>
      <p:pic>
        <p:nvPicPr>
          <p:cNvPr id="4" name="Picture 5" descr="atom_model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52400"/>
            <a:ext cx="36576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C:\Users\Public\Pictures\8th grade pictures\carbon at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029200"/>
            <a:ext cx="1763111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/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of an Atom</a:t>
            </a:r>
          </a:p>
        </p:txBody>
      </p:sp>
      <p:graphicFrame>
        <p:nvGraphicFramePr>
          <p:cNvPr id="39989" name="Group 53"/>
          <p:cNvGraphicFramePr>
            <a:graphicFrameLocks noGrp="1"/>
          </p:cNvGraphicFramePr>
          <p:nvPr/>
        </p:nvGraphicFramePr>
        <p:xfrm>
          <a:off x="0" y="2514600"/>
          <a:ext cx="9144000" cy="3810000"/>
        </p:xfrm>
        <a:graphic>
          <a:graphicData uri="http://schemas.openxmlformats.org/drawingml/2006/table">
            <a:tbl>
              <a:tblPr/>
              <a:tblGrid>
                <a:gridCol w="2071688"/>
                <a:gridCol w="1662112"/>
                <a:gridCol w="1752600"/>
                <a:gridCol w="1524000"/>
                <a:gridCol w="2133600"/>
              </a:tblGrid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Subatomic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Particle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1828800" y="160020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</a:rPr>
              <a:t>Important parts of the atom:</a:t>
            </a:r>
          </a:p>
        </p:txBody>
      </p:sp>
      <p:pic>
        <p:nvPicPr>
          <p:cNvPr id="39969" name="Picture 33" descr="animated cartoon image of a woman scientist carrying flask with chemica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2209800" cy="2209800"/>
          </a:xfrm>
          <a:prstGeom prst="rect">
            <a:avLst/>
          </a:prstGeom>
          <a:noFill/>
        </p:spPr>
      </p:pic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228600" y="37338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Proton	    +	       Positive   1 amu    Nucleus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228600" y="44958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Neutron	    N	       Neutral    1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amu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Nucleus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228600" y="52578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Electron	    e-        Negative  0 amu   Electron</a:t>
            </a:r>
          </a:p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				            Cloud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99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99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0" grpId="0"/>
      <p:bldP spid="39971" grpId="0"/>
      <p:bldP spid="399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/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7467600" cy="4830763"/>
          </a:xfrm>
        </p:spPr>
        <p:txBody>
          <a:bodyPr/>
          <a:lstStyle/>
          <a:p>
            <a:r>
              <a:rPr lang="en-US" dirty="0" smtClean="0"/>
              <a:t>All matter in the universe is made up of elements.  </a:t>
            </a:r>
          </a:p>
          <a:p>
            <a:r>
              <a:rPr lang="en-US" dirty="0" smtClean="0"/>
              <a:t>The periodic table organizes the elements by atomic number  (the # of protons in the nucleus).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0756" y="3124200"/>
            <a:ext cx="5193244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3058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Atomic Number =  # of protons in the nucleus (this is what defines the element)</a:t>
            </a:r>
          </a:p>
          <a:p>
            <a:r>
              <a:rPr lang="en-US" dirty="0" smtClean="0">
                <a:effectLst/>
              </a:rPr>
              <a:t>Atomic Mass = sum of protons + neutrons in nucleus</a:t>
            </a:r>
          </a:p>
          <a:p>
            <a:r>
              <a:rPr lang="en-US" dirty="0" smtClean="0"/>
              <a:t>In an atom, the number of protons (+) are equal to the number of electrons (-) – so the charges balance out and the atom has a neutral overall charge</a:t>
            </a:r>
          </a:p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886200"/>
            <a:ext cx="7162800" cy="2743200"/>
            <a:chOff x="720" y="2448"/>
            <a:chExt cx="4512" cy="1728"/>
          </a:xfrm>
        </p:grpSpPr>
        <p:pic>
          <p:nvPicPr>
            <p:cNvPr id="4301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0" y="2448"/>
              <a:ext cx="1632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1680" y="2640"/>
              <a:ext cx="1488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1728" y="3024"/>
              <a:ext cx="1440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2160" y="3504"/>
              <a:ext cx="1008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2016" y="3984"/>
              <a:ext cx="1152" cy="0"/>
            </a:xfrm>
            <a:prstGeom prst="line">
              <a:avLst/>
            </a:prstGeom>
            <a:noFill/>
            <a:ln w="635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3168" y="2448"/>
              <a:ext cx="2064" cy="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>
                  <a:latin typeface="Arial" charset="0"/>
                </a:rPr>
                <a:t>Atomic Number</a:t>
              </a:r>
            </a:p>
            <a:p>
              <a:pPr>
                <a:spcBef>
                  <a:spcPct val="50000"/>
                </a:spcBef>
              </a:pPr>
              <a:r>
                <a:rPr lang="en-US" sz="2800" b="1">
                  <a:latin typeface="Arial" charset="0"/>
                </a:rPr>
                <a:t>Chemical Symbol</a:t>
              </a:r>
            </a:p>
            <a:p>
              <a:pPr>
                <a:spcBef>
                  <a:spcPct val="75000"/>
                </a:spcBef>
              </a:pPr>
              <a:r>
                <a:rPr lang="en-US" sz="2800" b="1">
                  <a:latin typeface="Arial" charset="0"/>
                </a:rPr>
                <a:t>Chemical Name</a:t>
              </a:r>
            </a:p>
            <a:p>
              <a:pPr>
                <a:spcBef>
                  <a:spcPct val="85000"/>
                </a:spcBef>
              </a:pPr>
              <a:r>
                <a:rPr lang="en-US" sz="2800" b="1">
                  <a:latin typeface="Arial" charset="0"/>
                </a:rPr>
                <a:t>Atomic Mass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/>
          <a:lstStyle/>
          <a:p>
            <a:r>
              <a:rPr lang="en-US" dirty="0" smtClean="0"/>
              <a:t>Reading the Element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7467600" cy="4525963"/>
          </a:xfrm>
        </p:spPr>
        <p:txBody>
          <a:bodyPr/>
          <a:lstStyle/>
          <a:p>
            <a:r>
              <a:rPr lang="en-US" dirty="0" smtClean="0"/>
              <a:t>To find the number of protons:  it’s the same as the atomic number</a:t>
            </a:r>
          </a:p>
          <a:p>
            <a:r>
              <a:rPr lang="en-US" dirty="0" smtClean="0"/>
              <a:t>To find the number of electrons:  it’s the same as the atomic number</a:t>
            </a:r>
          </a:p>
          <a:p>
            <a:r>
              <a:rPr lang="en-US" dirty="0" smtClean="0"/>
              <a:t>To find the number of neutrons:  </a:t>
            </a:r>
          </a:p>
          <a:p>
            <a:pPr lvl="1"/>
            <a:r>
              <a:rPr lang="en-US" dirty="0" smtClean="0"/>
              <a:t>Atomic Mass</a:t>
            </a:r>
          </a:p>
          <a:p>
            <a:pPr lvl="1">
              <a:buNone/>
            </a:pPr>
            <a:r>
              <a:rPr lang="en-US" u="sng" dirty="0" smtClean="0"/>
              <a:t> - Atomic number___</a:t>
            </a:r>
          </a:p>
          <a:p>
            <a:pPr lvl="1">
              <a:buNone/>
            </a:pPr>
            <a:r>
              <a:rPr lang="en-US" dirty="0" smtClean="0"/>
              <a:t> # of neutrons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sodium squar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4191000"/>
            <a:ext cx="4191000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4525963"/>
          </a:xfrm>
        </p:spPr>
        <p:txBody>
          <a:bodyPr/>
          <a:lstStyle/>
          <a:p>
            <a:r>
              <a:rPr lang="en-US" dirty="0" smtClean="0"/>
              <a:t>Families or groups are in vertical columns (18) and elements in a family have similar traits or properties.</a:t>
            </a:r>
          </a:p>
          <a:p>
            <a:pPr lvl="1">
              <a:buNone/>
            </a:pPr>
            <a:r>
              <a:rPr lang="en-US" dirty="0" smtClean="0"/>
              <a:t>	Elements in a family can make the same number of bonds and so have similar chemical properties</a:t>
            </a:r>
          </a:p>
        </p:txBody>
      </p:sp>
      <p:pic>
        <p:nvPicPr>
          <p:cNvPr id="4" name="Picture 6" descr="Periodic Table showing Grou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34544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Periods are the horizontal rows are elements in a period DO NOT have similar properties.</a:t>
            </a:r>
          </a:p>
          <a:p>
            <a:r>
              <a:rPr lang="en-US" dirty="0" smtClean="0"/>
              <a:t>Elements in a period have the same # of electron shells.  </a:t>
            </a:r>
          </a:p>
          <a:p>
            <a:endParaRPr lang="en-US" dirty="0"/>
          </a:p>
        </p:txBody>
      </p:sp>
      <p:pic>
        <p:nvPicPr>
          <p:cNvPr id="4" name="Picture 5" descr="Periodic Table showing Perio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962400"/>
            <a:ext cx="3860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756</TotalTime>
  <Words>578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Chapter 4 Periodic Table </vt:lpstr>
      <vt:lpstr>Matter</vt:lpstr>
      <vt:lpstr>Atoms</vt:lpstr>
      <vt:lpstr>Slide 4</vt:lpstr>
      <vt:lpstr>The Periodic Table</vt:lpstr>
      <vt:lpstr>The Periodic Table</vt:lpstr>
      <vt:lpstr>Reading the Element Square</vt:lpstr>
      <vt:lpstr>Families</vt:lpstr>
      <vt:lpstr>Periods</vt:lpstr>
      <vt:lpstr>Periodic Table</vt:lpstr>
      <vt:lpstr>Properties of Metals</vt:lpstr>
      <vt:lpstr>Properties of Non-metals</vt:lpstr>
      <vt:lpstr>Properties of Semi-metals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Periodic Table</dc:title>
  <dc:creator>sstock</dc:creator>
  <cp:lastModifiedBy>sstock</cp:lastModifiedBy>
  <cp:revision>59</cp:revision>
  <dcterms:created xsi:type="dcterms:W3CDTF">2012-10-24T19:16:41Z</dcterms:created>
  <dcterms:modified xsi:type="dcterms:W3CDTF">2013-10-10T21:59:42Z</dcterms:modified>
</cp:coreProperties>
</file>